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9" r:id="rId2"/>
    <p:sldId id="260" r:id="rId3"/>
    <p:sldId id="270" r:id="rId4"/>
    <p:sldId id="271" r:id="rId5"/>
    <p:sldId id="272" r:id="rId6"/>
    <p:sldId id="273" r:id="rId7"/>
    <p:sldId id="274" r:id="rId8"/>
    <p:sldId id="269" r:id="rId9"/>
    <p:sldId id="261" r:id="rId10"/>
    <p:sldId id="262" r:id="rId11"/>
    <p:sldId id="263" r:id="rId12"/>
    <p:sldId id="264" r:id="rId13"/>
    <p:sldId id="265" r:id="rId14"/>
    <p:sldId id="266"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5/13/2024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5/13/2024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 y="11"/>
            <a:ext cx="12191980" cy="6857988"/>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087120"/>
            <a:ext cx="9440034" cy="3018349"/>
          </a:xfrm>
        </p:spPr>
        <p:txBody>
          <a:bodyPr>
            <a:normAutofit/>
          </a:bodyPr>
          <a:lstStyle/>
          <a:p>
            <a:r>
              <a:rPr lang="en-US" sz="7200" dirty="0">
                <a:solidFill>
                  <a:srgbClr val="002060"/>
                </a:solidFill>
              </a:rPr>
              <a:t>Interns Skills and Description about project</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4357396"/>
            <a:ext cx="9107585" cy="951204"/>
          </a:xfrm>
        </p:spPr>
        <p:txBody>
          <a:bodyPr>
            <a:normAutofit/>
          </a:bodyPr>
          <a:lstStyle/>
          <a:p>
            <a:r>
              <a:rPr lang="en-US" sz="1800" b="1" dirty="0">
                <a:latin typeface="Californian FB" panose="0207040306080B030204" pitchFamily="18" charset="0"/>
              </a:rPr>
              <a:t>Presentation by: </a:t>
            </a:r>
          </a:p>
          <a:p>
            <a:r>
              <a:rPr lang="en-US" sz="1800" b="1" dirty="0">
                <a:latin typeface="Californian FB" panose="0207040306080B030204" pitchFamily="18" charset="0"/>
              </a:rPr>
              <a:t> D</a:t>
            </a:r>
            <a:r>
              <a:rPr lang="en-US" sz="1800" b="1" cap="none" dirty="0">
                <a:latin typeface="Californian FB" panose="0207040306080B030204" pitchFamily="18" charset="0"/>
              </a:rPr>
              <a:t>ivyaprada </a:t>
            </a:r>
            <a:r>
              <a:rPr lang="en-US" sz="1800" b="1" dirty="0">
                <a:latin typeface="Californian FB" panose="0207040306080B030204" pitchFamily="18" charset="0"/>
              </a:rPr>
              <a:t>G</a:t>
            </a:r>
          </a:p>
        </p:txBody>
      </p:sp>
    </p:spTree>
    <p:extLst>
      <p:ext uri="{BB962C8B-B14F-4D97-AF65-F5344CB8AC3E}">
        <p14:creationId xmlns:p14="http://schemas.microsoft.com/office/powerpoint/2010/main" val="63373831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F171B0-E428-E241-C506-4891CDD0C2F7}"/>
              </a:ext>
            </a:extLst>
          </p:cNvPr>
          <p:cNvSpPr>
            <a:spLocks noGrp="1"/>
          </p:cNvSpPr>
          <p:nvPr>
            <p:ph idx="1"/>
          </p:nvPr>
        </p:nvSpPr>
        <p:spPr>
          <a:xfrm>
            <a:off x="298580" y="270588"/>
            <a:ext cx="11765902" cy="6214188"/>
          </a:xfrm>
        </p:spPr>
        <p:txBody>
          <a:bodyPr>
            <a:noAutofit/>
          </a:bodyPr>
          <a:lstStyle/>
          <a:p>
            <a:pPr>
              <a:lnSpc>
                <a:spcPct val="150000"/>
              </a:lnSpc>
            </a:pPr>
            <a:r>
              <a:rPr lang="en-IN" sz="2800" b="1" kern="0" dirty="0">
                <a:solidFill>
                  <a:srgbClr val="FFFF00"/>
                </a:solidFill>
                <a:effectLst/>
                <a:latin typeface="+mj-lt"/>
                <a:ea typeface="Times New Roman" panose="02020603050405020304" pitchFamily="18" charset="0"/>
                <a:cs typeface="Times New Roman" panose="02020603050405020304" pitchFamily="18" charset="0"/>
              </a:rPr>
              <a:t>3. </a:t>
            </a:r>
            <a:r>
              <a:rPr lang="en-IN" sz="2800" b="1" u="sng" kern="0" dirty="0">
                <a:solidFill>
                  <a:srgbClr val="FFFF00"/>
                </a:solidFill>
                <a:effectLst/>
                <a:latin typeface="+mj-lt"/>
                <a:ea typeface="Times New Roman" panose="02020603050405020304" pitchFamily="18" charset="0"/>
                <a:cs typeface="Times New Roman" panose="02020603050405020304" pitchFamily="18" charset="0"/>
              </a:rPr>
              <a:t>Communication Skills</a:t>
            </a:r>
            <a:endParaRPr lang="en-IN" sz="2800" u="sng" kern="100" dirty="0">
              <a:solidFill>
                <a:srgbClr val="FFFF00"/>
              </a:solidFill>
              <a:effectLst/>
              <a:latin typeface="+mj-lt"/>
              <a:ea typeface="Calibri" panose="020F0502020204030204" pitchFamily="34" charset="0"/>
              <a:cs typeface="Times New Roman" panose="02020603050405020304" pitchFamily="18" charset="0"/>
            </a:endParaRPr>
          </a:p>
          <a:p>
            <a:pPr marL="36900" indent="0" algn="just">
              <a:lnSpc>
                <a:spcPct val="150000"/>
              </a:lnSpc>
              <a:spcAft>
                <a:spcPts val="800"/>
              </a:spcAft>
              <a:buNone/>
            </a:pPr>
            <a:r>
              <a:rPr lang="en-IN" sz="2800" b="1" kern="0" dirty="0">
                <a:solidFill>
                  <a:schemeClr val="tx1"/>
                </a:solidFill>
                <a:effectLst/>
                <a:latin typeface="+mj-lt"/>
                <a:ea typeface="Microsoft JhengHei UI" panose="020B0604030504040204" pitchFamily="34" charset="-120"/>
                <a:cs typeface="Times New Roman" panose="02020603050405020304" pitchFamily="18" charset="0"/>
              </a:rPr>
              <a:t>          </a:t>
            </a:r>
            <a:r>
              <a:rPr lang="en-IN" sz="2400" b="1" kern="0" dirty="0">
                <a:solidFill>
                  <a:schemeClr val="tx1"/>
                </a:solidFill>
                <a:effectLst/>
                <a:latin typeface="+mj-lt"/>
                <a:ea typeface="Microsoft JhengHei UI" panose="020B0604030504040204" pitchFamily="34" charset="-120"/>
                <a:cs typeface="Times New Roman" panose="02020603050405020304" pitchFamily="18" charset="0"/>
              </a:rPr>
              <a:t>Good communication skills aid in the development of greater understanding and beliefs among individuals, inspiring them to adhere to the concepts and ideals instilled in them by their leader.</a:t>
            </a:r>
            <a:endParaRPr lang="en-IN" sz="2400" b="1" kern="100" dirty="0">
              <a:solidFill>
                <a:schemeClr val="tx1"/>
              </a:solidFill>
              <a:effectLst/>
              <a:latin typeface="+mj-lt"/>
              <a:ea typeface="Microsoft JhengHei UI" panose="020B0604030504040204" pitchFamily="34" charset="-120"/>
              <a:cs typeface="Times New Roman" panose="02020603050405020304" pitchFamily="18" charset="0"/>
            </a:endParaRPr>
          </a:p>
          <a:p>
            <a:pPr marL="36900" indent="0" algn="just">
              <a:lnSpc>
                <a:spcPct val="150000"/>
              </a:lnSpc>
              <a:spcAft>
                <a:spcPts val="800"/>
              </a:spcAft>
              <a:buNone/>
            </a:pPr>
            <a:r>
              <a:rPr lang="en-IN" sz="2400" b="1" kern="0" dirty="0">
                <a:solidFill>
                  <a:schemeClr val="tx1"/>
                </a:solidFill>
                <a:effectLst/>
                <a:latin typeface="+mj-lt"/>
                <a:ea typeface="Microsoft JhengHei UI" panose="020B0604030504040204" pitchFamily="34" charset="-120"/>
                <a:cs typeface="Times New Roman" panose="02020603050405020304" pitchFamily="18" charset="0"/>
              </a:rPr>
              <a:t>          Active listening, in which you pay great attention to the person speaking to you, and attempt to adjust your communication style to your audience in order to express your message more effectively, are example of good communication skills.</a:t>
            </a:r>
            <a:endParaRPr lang="en-IN" sz="2400" b="1" kern="100" dirty="0">
              <a:solidFill>
                <a:schemeClr val="tx1"/>
              </a:solidFill>
              <a:effectLst/>
              <a:latin typeface="+mj-lt"/>
              <a:ea typeface="Microsoft JhengHei UI" panose="020B0604030504040204" pitchFamily="34" charset="-120"/>
              <a:cs typeface="Times New Roman" panose="02020603050405020304" pitchFamily="18" charset="0"/>
            </a:endParaRPr>
          </a:p>
          <a:p>
            <a:pPr marL="36900" indent="0" algn="just">
              <a:lnSpc>
                <a:spcPct val="150000"/>
              </a:lnSpc>
              <a:spcAft>
                <a:spcPts val="800"/>
              </a:spcAft>
              <a:buNone/>
            </a:pPr>
            <a:r>
              <a:rPr lang="en-IN" sz="2400" b="1" kern="0" dirty="0">
                <a:solidFill>
                  <a:schemeClr val="tx1"/>
                </a:solidFill>
                <a:effectLst/>
                <a:latin typeface="+mj-lt"/>
                <a:ea typeface="Microsoft JhengHei UI" panose="020B0604030504040204" pitchFamily="34" charset="-120"/>
                <a:cs typeface="Times New Roman" panose="02020603050405020304" pitchFamily="18" charset="0"/>
              </a:rPr>
              <a:t>       The better the communication Skills, the better chances of growth in one’s career.</a:t>
            </a:r>
            <a:endParaRPr lang="en-IN" sz="2400" b="1" kern="100" dirty="0">
              <a:solidFill>
                <a:schemeClr val="tx1"/>
              </a:solidFill>
              <a:effectLst/>
              <a:latin typeface="+mj-lt"/>
              <a:ea typeface="Microsoft JhengHei UI" panose="020B0604030504040204" pitchFamily="34" charset="-120"/>
              <a:cs typeface="Times New Roman" panose="02020603050405020304" pitchFamily="18" charset="0"/>
            </a:endParaRPr>
          </a:p>
          <a:p>
            <a:pPr>
              <a:lnSpc>
                <a:spcPct val="150000"/>
              </a:lnSpc>
            </a:pPr>
            <a:endParaRPr lang="en-IN" sz="2800" dirty="0">
              <a:solidFill>
                <a:schemeClr val="tx1"/>
              </a:solidFill>
              <a:latin typeface="+mj-lt"/>
              <a:ea typeface="Microsoft JhengHei UI" panose="020B0604030504040204" pitchFamily="34" charset="-120"/>
            </a:endParaRPr>
          </a:p>
          <a:p>
            <a:pPr>
              <a:lnSpc>
                <a:spcPct val="150000"/>
              </a:lnSpc>
            </a:pPr>
            <a:endParaRPr lang="en-IN" sz="2800" dirty="0">
              <a:solidFill>
                <a:schemeClr val="tx1"/>
              </a:solidFill>
              <a:latin typeface="+mj-lt"/>
            </a:endParaRPr>
          </a:p>
        </p:txBody>
      </p:sp>
    </p:spTree>
    <p:extLst>
      <p:ext uri="{BB962C8B-B14F-4D97-AF65-F5344CB8AC3E}">
        <p14:creationId xmlns:p14="http://schemas.microsoft.com/office/powerpoint/2010/main" val="40773297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2E887-23D0-138B-E8D0-FF6867D82DD5}"/>
              </a:ext>
            </a:extLst>
          </p:cNvPr>
          <p:cNvSpPr>
            <a:spLocks noGrp="1"/>
          </p:cNvSpPr>
          <p:nvPr>
            <p:ph type="title"/>
          </p:nvPr>
        </p:nvSpPr>
        <p:spPr>
          <a:xfrm>
            <a:off x="876472" y="167951"/>
            <a:ext cx="8136899" cy="1082351"/>
          </a:xfrm>
        </p:spPr>
        <p:txBody>
          <a:bodyPr>
            <a:normAutofit fontScale="90000"/>
          </a:bodyPr>
          <a:lstStyle/>
          <a:p>
            <a:r>
              <a:rPr lang="en-IN" sz="3600" kern="100" spc="0" dirty="0">
                <a:ln w="0"/>
                <a:solidFill>
                  <a:srgbClr val="FFFF00"/>
                </a:solidFill>
                <a:effectLst>
                  <a:reflection blurRad="6350" stA="53000" endA="300" endPos="35500" dir="5400000" sy="-90000" algn="bl" rotWithShape="0"/>
                </a:effectLst>
                <a:latin typeface="Copperplate Gothic Bold" panose="020E0705020206020404" pitchFamily="34" charset="0"/>
                <a:ea typeface="Calibri" panose="020F0502020204030204" pitchFamily="34" charset="0"/>
                <a:cs typeface="Times New Roman" panose="02020603050405020304" pitchFamily="18" charset="0"/>
              </a:rPr>
              <a:t>Tasks Assigned for the Interns</a:t>
            </a:r>
            <a:br>
              <a:rPr lang="en-IN" sz="3600" kern="100" dirty="0">
                <a:solidFill>
                  <a:srgbClr val="FFFF00"/>
                </a:solidFill>
                <a:latin typeface="Calibri" panose="020F0502020204030204" pitchFamily="34" charset="0"/>
                <a:ea typeface="Calibri" panose="020F0502020204030204" pitchFamily="34" charset="0"/>
                <a:cs typeface="Times New Roman" panose="02020603050405020304" pitchFamily="18" charset="0"/>
              </a:rPr>
            </a:br>
            <a:endParaRPr lang="en-IN" sz="3600" dirty="0">
              <a:solidFill>
                <a:srgbClr val="FFFF00"/>
              </a:solidFill>
            </a:endParaRPr>
          </a:p>
        </p:txBody>
      </p:sp>
      <p:sp>
        <p:nvSpPr>
          <p:cNvPr id="3" name="Content Placeholder 2">
            <a:extLst>
              <a:ext uri="{FF2B5EF4-FFF2-40B4-BE49-F238E27FC236}">
                <a16:creationId xmlns:a16="http://schemas.microsoft.com/office/drawing/2014/main" id="{A57A21FB-BF21-8200-3803-F746304E0DE1}"/>
              </a:ext>
            </a:extLst>
          </p:cNvPr>
          <p:cNvSpPr>
            <a:spLocks noGrp="1"/>
          </p:cNvSpPr>
          <p:nvPr>
            <p:ph idx="1"/>
          </p:nvPr>
        </p:nvSpPr>
        <p:spPr>
          <a:xfrm>
            <a:off x="475861" y="783771"/>
            <a:ext cx="11588621" cy="5719665"/>
          </a:xfrm>
        </p:spPr>
        <p:txBody>
          <a:bodyPr>
            <a:normAutofit/>
          </a:bodyPr>
          <a:lstStyle/>
          <a:p>
            <a:pPr marL="36900" indent="0">
              <a:lnSpc>
                <a:spcPct val="107000"/>
              </a:lnSpc>
              <a:spcAft>
                <a:spcPts val="800"/>
              </a:spcAft>
              <a:buNone/>
            </a:pPr>
            <a:r>
              <a:rPr lang="en-IN" sz="2800" b="1" kern="100" dirty="0">
                <a:solidFill>
                  <a:schemeClr val="tx1"/>
                </a:solidFill>
                <a:effectLst/>
                <a:latin typeface="+mj-lt"/>
                <a:ea typeface="Calibri" panose="020F0502020204030204" pitchFamily="34" charset="0"/>
                <a:cs typeface="Times New Roman" panose="02020603050405020304" pitchFamily="18" charset="0"/>
              </a:rPr>
              <a:t>Creation of Java Front End Applications and connecting to the database</a:t>
            </a:r>
          </a:p>
          <a:p>
            <a:pPr marL="36900" indent="0">
              <a:lnSpc>
                <a:spcPct val="107000"/>
              </a:lnSpc>
              <a:spcAft>
                <a:spcPts val="800"/>
              </a:spcAft>
              <a:buNone/>
            </a:pPr>
            <a:r>
              <a:rPr lang="en-IN" sz="2000" b="1" kern="100" dirty="0">
                <a:solidFill>
                  <a:schemeClr val="tx1"/>
                </a:solidFill>
                <a:effectLst/>
                <a:latin typeface="+mj-lt"/>
                <a:ea typeface="Microsoft JhengHei UI" panose="020B0604030504040204" pitchFamily="34" charset="-120"/>
                <a:cs typeface="Times New Roman" panose="02020603050405020304" pitchFamily="18" charset="0"/>
              </a:rPr>
              <a:t>Here each Intern has to take care of creation of User-Friendly GUI. Then Write a java backend code with Database connection using JDBC</a:t>
            </a:r>
            <a:r>
              <a:rPr lang="en-IN" b="1" kern="100" dirty="0">
                <a:solidFill>
                  <a:schemeClr val="tx1"/>
                </a:solidFill>
                <a:effectLst/>
                <a:latin typeface="+mj-lt"/>
                <a:ea typeface="Calibri" panose="020F0502020204030204" pitchFamily="34" charset="0"/>
                <a:cs typeface="Times New Roman" panose="02020603050405020304" pitchFamily="18" charset="0"/>
              </a:rPr>
              <a:t>.</a:t>
            </a:r>
          </a:p>
          <a:p>
            <a:pPr marL="36900" indent="0">
              <a:lnSpc>
                <a:spcPct val="107000"/>
              </a:lnSpc>
              <a:spcAft>
                <a:spcPts val="800"/>
              </a:spcAft>
              <a:buNone/>
            </a:pPr>
            <a:r>
              <a:rPr lang="en-IN" sz="2600" b="1" kern="100" dirty="0">
                <a:solidFill>
                  <a:schemeClr val="tx1"/>
                </a:solidFill>
                <a:latin typeface="+mj-lt"/>
                <a:ea typeface="Calibri" panose="020F0502020204030204" pitchFamily="34" charset="0"/>
                <a:cs typeface="Times New Roman" panose="02020603050405020304" pitchFamily="18" charset="0"/>
              </a:rPr>
              <a:t>Intern’s performance on assigned tasks and project to be finished and meet the following requirements.</a:t>
            </a:r>
          </a:p>
          <a:p>
            <a:pPr>
              <a:lnSpc>
                <a:spcPct val="107000"/>
              </a:lnSpc>
              <a:spcAft>
                <a:spcPts val="800"/>
              </a:spcAft>
            </a:pPr>
            <a:r>
              <a:rPr lang="en-IN" sz="2400" b="1" u="sng" dirty="0">
                <a:solidFill>
                  <a:srgbClr val="FFFF00"/>
                </a:solidFill>
                <a:latin typeface="+mj-lt"/>
                <a:ea typeface="Microsoft YaHei UI" panose="020B0503020204020204" pitchFamily="34" charset="-122"/>
                <a:cs typeface="Aharoni" panose="02010803020104030203" pitchFamily="2" charset="-79"/>
              </a:rPr>
              <a:t>Quality of Work</a:t>
            </a:r>
            <a:r>
              <a:rPr lang="en-IN" sz="2400" b="1" dirty="0">
                <a:solidFill>
                  <a:srgbClr val="FFFF00"/>
                </a:solidFill>
                <a:latin typeface="+mj-lt"/>
                <a:ea typeface="Microsoft YaHei UI" panose="020B0503020204020204" pitchFamily="34" charset="-122"/>
                <a:cs typeface="Aharoni" panose="02010803020104030203" pitchFamily="2" charset="-79"/>
              </a:rPr>
              <a:t> </a:t>
            </a:r>
            <a:r>
              <a:rPr lang="en-IN" b="1" dirty="0">
                <a:solidFill>
                  <a:srgbClr val="FFFF00"/>
                </a:solidFill>
                <a:latin typeface="+mj-lt"/>
                <a:ea typeface="Microsoft JhengHei UI" panose="020B0604030504040204" pitchFamily="34" charset="-120"/>
                <a:cs typeface="Aharoni" panose="02010803020104030203" pitchFamily="2" charset="-79"/>
              </a:rPr>
              <a:t>:-</a:t>
            </a:r>
          </a:p>
          <a:p>
            <a:pPr marL="36900" indent="0">
              <a:lnSpc>
                <a:spcPct val="107000"/>
              </a:lnSpc>
              <a:spcAft>
                <a:spcPts val="800"/>
              </a:spcAft>
              <a:buNone/>
            </a:pPr>
            <a:r>
              <a:rPr lang="en-IN" sz="2400" b="1" dirty="0">
                <a:solidFill>
                  <a:schemeClr val="tx1"/>
                </a:solidFill>
                <a:latin typeface="+mj-lt"/>
                <a:ea typeface="Microsoft JhengHei UI" panose="020B0604030504040204" pitchFamily="34" charset="-120"/>
                <a:cs typeface="Aharoni" panose="02010803020104030203" pitchFamily="2" charset="-79"/>
              </a:rPr>
              <a:t>            </a:t>
            </a:r>
            <a:r>
              <a:rPr lang="en-IN" sz="2400" b="1" dirty="0">
                <a:solidFill>
                  <a:schemeClr val="tx1"/>
                </a:solidFill>
                <a:latin typeface="+mj-lt"/>
                <a:ea typeface="Microsoft JhengHei UI" panose="020B0604030504040204" pitchFamily="34" charset="-120"/>
                <a:cs typeface="Arial" panose="020B0604020202020204" pitchFamily="34" charset="0"/>
              </a:rPr>
              <a:t>Meets productivity standards; completes work in a quick and timely manner; strives to increase productivity.</a:t>
            </a:r>
            <a:endParaRPr lang="en-IN" sz="2400" b="1" dirty="0">
              <a:solidFill>
                <a:srgbClr val="FFFF00"/>
              </a:solidFill>
              <a:latin typeface="+mj-lt"/>
              <a:ea typeface="Microsoft JhengHei UI" panose="020B0604030504040204" pitchFamily="34" charset="-120"/>
              <a:cs typeface="Arial" panose="020B0604020202020204" pitchFamily="34" charset="0"/>
            </a:endParaRPr>
          </a:p>
          <a:p>
            <a:r>
              <a:rPr lang="en-IN" sz="2400" b="1" u="sng" dirty="0">
                <a:solidFill>
                  <a:srgbClr val="FFFF00"/>
                </a:solidFill>
                <a:latin typeface="+mj-lt"/>
                <a:ea typeface="Microsoft YaHei UI" panose="020B0503020204020204" pitchFamily="34" charset="-122"/>
                <a:cs typeface="Aharoni" panose="02010803020104030203" pitchFamily="2" charset="-79"/>
              </a:rPr>
              <a:t>Quality of Work</a:t>
            </a:r>
            <a:r>
              <a:rPr lang="en-IN" sz="2400" b="1" dirty="0">
                <a:solidFill>
                  <a:srgbClr val="FFFF00"/>
                </a:solidFill>
                <a:latin typeface="+mj-lt"/>
                <a:ea typeface="Microsoft YaHei UI" panose="020B0503020204020204" pitchFamily="34" charset="-122"/>
                <a:cs typeface="Aharoni" panose="02010803020104030203" pitchFamily="2" charset="-79"/>
              </a:rPr>
              <a:t> </a:t>
            </a:r>
            <a:r>
              <a:rPr lang="en-IN" b="1" dirty="0">
                <a:solidFill>
                  <a:srgbClr val="FFFF00"/>
                </a:solidFill>
                <a:latin typeface="+mj-lt"/>
                <a:ea typeface="Microsoft JhengHei UI" panose="020B0604030504040204" pitchFamily="34" charset="-120"/>
                <a:cs typeface="Aharoni" panose="02010803020104030203" pitchFamily="2" charset="-79"/>
              </a:rPr>
              <a:t>:-</a:t>
            </a:r>
          </a:p>
          <a:p>
            <a:pPr marL="36900" indent="0">
              <a:buNone/>
            </a:pPr>
            <a:r>
              <a:rPr lang="en-IN" sz="2400" b="1" dirty="0">
                <a:solidFill>
                  <a:schemeClr val="tx1"/>
                </a:solidFill>
                <a:latin typeface="+mj-lt"/>
                <a:ea typeface="Microsoft JhengHei UI" panose="020B0604030504040204" pitchFamily="34" charset="-120"/>
              </a:rPr>
              <a:t>                  Demonstrates accuracy and thoroughness; displays commitment to excellence; looks for ways to improve and promote quality; shows good attention to detail.</a:t>
            </a:r>
          </a:p>
          <a:p>
            <a:pPr>
              <a:lnSpc>
                <a:spcPct val="107000"/>
              </a:lnSpc>
              <a:spcAft>
                <a:spcPts val="800"/>
              </a:spcAft>
            </a:pPr>
            <a:endParaRPr lang="en-IN" sz="2000" b="1" kern="100" dirty="0">
              <a:latin typeface="+mj-lt"/>
              <a:ea typeface="Microsoft YaHei UI" panose="020B0503020204020204" pitchFamily="34" charset="-122"/>
              <a:cs typeface="Times New Roman" panose="02020603050405020304" pitchFamily="18" charset="0"/>
            </a:endParaRPr>
          </a:p>
          <a:p>
            <a:pPr>
              <a:lnSpc>
                <a:spcPct val="107000"/>
              </a:lnSpc>
              <a:spcAft>
                <a:spcPts val="800"/>
              </a:spcAft>
            </a:pPr>
            <a:endParaRPr lang="en-IN" sz="2800" b="1" kern="100" dirty="0">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endParaRPr>
          </a:p>
          <a:p>
            <a:pPr>
              <a:lnSpc>
                <a:spcPct val="107000"/>
              </a:lnSpc>
              <a:spcAft>
                <a:spcPts val="800"/>
              </a:spcAft>
            </a:pPr>
            <a:endParaRPr lang="en-IN" sz="1800" b="1" kern="100" dirty="0">
              <a:effectLst/>
              <a:latin typeface="+mj-lt"/>
              <a:ea typeface="Calibri" panose="020F0502020204030204" pitchFamily="34" charset="0"/>
              <a:cs typeface="Times New Roman" panose="02020603050405020304" pitchFamily="18" charset="0"/>
            </a:endParaRPr>
          </a:p>
          <a:p>
            <a:endParaRPr lang="en-IN" sz="1800" b="1" dirty="0">
              <a:latin typeface="+mj-lt"/>
            </a:endParaRPr>
          </a:p>
          <a:p>
            <a:pPr marL="36900" indent="0">
              <a:buNone/>
            </a:pPr>
            <a:endParaRPr lang="en-IN" b="1" dirty="0">
              <a:latin typeface="+mj-lt"/>
            </a:endParaRPr>
          </a:p>
        </p:txBody>
      </p:sp>
    </p:spTree>
    <p:extLst>
      <p:ext uri="{BB962C8B-B14F-4D97-AF65-F5344CB8AC3E}">
        <p14:creationId xmlns:p14="http://schemas.microsoft.com/office/powerpoint/2010/main" val="31056070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6E17D5-362C-F80D-0F85-C753E2D67E23}"/>
              </a:ext>
            </a:extLst>
          </p:cNvPr>
          <p:cNvSpPr>
            <a:spLocks noGrp="1"/>
          </p:cNvSpPr>
          <p:nvPr>
            <p:ph idx="1"/>
          </p:nvPr>
        </p:nvSpPr>
        <p:spPr>
          <a:xfrm>
            <a:off x="335902" y="116633"/>
            <a:ext cx="10987639" cy="6624734"/>
          </a:xfrm>
        </p:spPr>
        <p:txBody>
          <a:bodyPr>
            <a:noAutofit/>
          </a:bodyPr>
          <a:lstStyle/>
          <a:p>
            <a:pPr algn="just">
              <a:lnSpc>
                <a:spcPct val="150000"/>
              </a:lnSpc>
              <a:spcAft>
                <a:spcPts val="800"/>
              </a:spcAft>
            </a:pPr>
            <a:r>
              <a:rPr lang="en-IN" sz="2000" b="1" u="sng" kern="100" dirty="0">
                <a:solidFill>
                  <a:srgbClr val="FFFF00"/>
                </a:solidFill>
                <a:effectLst/>
                <a:latin typeface="+mj-lt"/>
                <a:ea typeface="Calibri" panose="020F0502020204030204" pitchFamily="34" charset="0"/>
                <a:cs typeface="Times New Roman" panose="02020603050405020304" pitchFamily="18" charset="0"/>
              </a:rPr>
              <a:t>Work Ethic </a:t>
            </a:r>
            <a:r>
              <a:rPr lang="en-IN" sz="2000" b="1" kern="100" dirty="0">
                <a:solidFill>
                  <a:srgbClr val="FFFF00"/>
                </a:solidFill>
                <a:effectLst/>
                <a:latin typeface="+mj-lt"/>
                <a:ea typeface="Calibri" panose="020F0502020204030204" pitchFamily="34" charset="0"/>
                <a:cs typeface="Times New Roman" panose="02020603050405020304" pitchFamily="18" charset="0"/>
              </a:rPr>
              <a:t>:-</a:t>
            </a:r>
            <a:endParaRPr lang="en-IN" sz="2000" b="1" u="sng" kern="100" dirty="0">
              <a:solidFill>
                <a:srgbClr val="FFFF00"/>
              </a:solidFill>
              <a:latin typeface="+mj-lt"/>
              <a:ea typeface="Calibri" panose="020F0502020204030204" pitchFamily="34" charset="0"/>
              <a:cs typeface="Times New Roman" panose="02020603050405020304" pitchFamily="18" charset="0"/>
            </a:endParaRPr>
          </a:p>
          <a:p>
            <a:pPr marL="0" indent="0" algn="just">
              <a:lnSpc>
                <a:spcPct val="150000"/>
              </a:lnSpc>
              <a:spcAft>
                <a:spcPts val="800"/>
              </a:spcAft>
              <a:buNone/>
            </a:pPr>
            <a:r>
              <a:rPr lang="en-IN" sz="2000" b="1" kern="100" dirty="0">
                <a:solidFill>
                  <a:schemeClr val="tx1"/>
                </a:solidFill>
                <a:latin typeface="+mj-lt"/>
                <a:ea typeface="Calibri" panose="020F0502020204030204" pitchFamily="34" charset="0"/>
                <a:cs typeface="Times New Roman" panose="02020603050405020304" pitchFamily="18" charset="0"/>
              </a:rPr>
              <a:t>                </a:t>
            </a:r>
            <a:r>
              <a:rPr lang="en-IN" sz="2000" b="1" kern="100" dirty="0">
                <a:solidFill>
                  <a:schemeClr val="tx1"/>
                </a:solidFill>
                <a:effectLst/>
                <a:latin typeface="+mj-lt"/>
                <a:ea typeface="Microsoft YaHei UI" panose="020B0503020204020204" pitchFamily="34" charset="-122"/>
                <a:cs typeface="Times New Roman" panose="02020603050405020304" pitchFamily="18" charset="0"/>
              </a:rPr>
              <a:t> </a:t>
            </a:r>
            <a:r>
              <a:rPr lang="en-IN" sz="2000" b="1" kern="100" dirty="0">
                <a:solidFill>
                  <a:schemeClr val="tx1"/>
                </a:solidFill>
                <a:effectLst/>
                <a:latin typeface="+mj-lt"/>
                <a:ea typeface="Microsoft JhengHei UI" panose="020B0604030504040204" pitchFamily="34" charset="-120"/>
                <a:cs typeface="Times New Roman" panose="02020603050405020304" pitchFamily="18" charset="0"/>
              </a:rPr>
              <a:t>Demonstrates a good work ethic; offers assistance and support to coworkers; willing to go the extra mile; makes maximum use of time.</a:t>
            </a:r>
          </a:p>
          <a:p>
            <a:pPr algn="just">
              <a:lnSpc>
                <a:spcPct val="150000"/>
              </a:lnSpc>
              <a:spcAft>
                <a:spcPts val="800"/>
              </a:spcAft>
            </a:pPr>
            <a:r>
              <a:rPr lang="en-IN" sz="2000" b="1" u="sng" kern="100" dirty="0">
                <a:solidFill>
                  <a:srgbClr val="FFFF00"/>
                </a:solidFill>
                <a:effectLst/>
                <a:latin typeface="+mj-lt"/>
                <a:ea typeface="Calibri" panose="020F0502020204030204" pitchFamily="34" charset="0"/>
                <a:cs typeface="Times New Roman" panose="02020603050405020304" pitchFamily="18" charset="0"/>
              </a:rPr>
              <a:t>Job Knowledge and Competency </a:t>
            </a:r>
            <a:r>
              <a:rPr lang="en-IN" sz="2000" b="1" kern="100" dirty="0">
                <a:solidFill>
                  <a:srgbClr val="FFFF00"/>
                </a:solidFill>
                <a:effectLst/>
                <a:latin typeface="+mj-lt"/>
                <a:ea typeface="Calibri" panose="020F0502020204030204" pitchFamily="34" charset="0"/>
                <a:cs typeface="Times New Roman" panose="02020603050405020304" pitchFamily="18" charset="0"/>
              </a:rPr>
              <a:t>:-</a:t>
            </a:r>
            <a:endParaRPr lang="en-IN" sz="2000" b="1" u="sng" kern="100" dirty="0">
              <a:solidFill>
                <a:srgbClr val="FFFF00"/>
              </a:solidFill>
              <a:effectLst/>
              <a:latin typeface="+mj-lt"/>
              <a:ea typeface="Calibri" panose="020F0502020204030204" pitchFamily="34" charset="0"/>
              <a:cs typeface="Times New Roman" panose="02020603050405020304" pitchFamily="18" charset="0"/>
            </a:endParaRPr>
          </a:p>
          <a:p>
            <a:pPr marL="36900" indent="0" algn="just">
              <a:lnSpc>
                <a:spcPct val="150000"/>
              </a:lnSpc>
              <a:spcAft>
                <a:spcPts val="800"/>
              </a:spcAft>
              <a:buNone/>
            </a:pPr>
            <a:r>
              <a:rPr lang="en-IN" sz="2000" b="1" kern="100" dirty="0">
                <a:solidFill>
                  <a:schemeClr val="tx1"/>
                </a:solidFill>
                <a:effectLst/>
                <a:latin typeface="+mj-lt"/>
                <a:ea typeface="Microsoft JhengHei UI" panose="020B0604030504040204" pitchFamily="34" charset="-120"/>
                <a:cs typeface="Times New Roman" panose="02020603050405020304" pitchFamily="18" charset="0"/>
              </a:rPr>
              <a:t>                 Competent in required job skills and knowledge; exhibits ability to lean and apply new skills; keeps abreast of current developments in field; requires minimal supervision.</a:t>
            </a:r>
          </a:p>
          <a:p>
            <a:pPr algn="just">
              <a:lnSpc>
                <a:spcPct val="150000"/>
              </a:lnSpc>
              <a:spcAft>
                <a:spcPts val="800"/>
              </a:spcAft>
            </a:pPr>
            <a:r>
              <a:rPr lang="en-IN" sz="2000" b="1" u="sng" kern="100" dirty="0">
                <a:solidFill>
                  <a:srgbClr val="FFFF00"/>
                </a:solidFill>
                <a:effectLst/>
                <a:latin typeface="+mj-lt"/>
                <a:ea typeface="Calibri" panose="020F0502020204030204" pitchFamily="34" charset="0"/>
                <a:cs typeface="Times New Roman" panose="02020603050405020304" pitchFamily="18" charset="0"/>
              </a:rPr>
              <a:t>Teachability </a:t>
            </a:r>
            <a:r>
              <a:rPr lang="en-IN" sz="2000" b="1" kern="100" dirty="0">
                <a:solidFill>
                  <a:srgbClr val="FFFF00"/>
                </a:solidFill>
                <a:effectLst/>
                <a:latin typeface="+mj-lt"/>
                <a:ea typeface="Calibri" panose="020F0502020204030204" pitchFamily="34" charset="0"/>
                <a:cs typeface="Times New Roman" panose="02020603050405020304" pitchFamily="18" charset="0"/>
              </a:rPr>
              <a:t>:-</a:t>
            </a:r>
            <a:endParaRPr lang="en-IN" sz="2000" b="1" u="sng" kern="100" dirty="0">
              <a:solidFill>
                <a:srgbClr val="FFFF00"/>
              </a:solidFill>
              <a:effectLst/>
              <a:latin typeface="+mj-lt"/>
              <a:ea typeface="Calibri" panose="020F0502020204030204" pitchFamily="34" charset="0"/>
              <a:cs typeface="Times New Roman" panose="02020603050405020304" pitchFamily="18" charset="0"/>
            </a:endParaRPr>
          </a:p>
          <a:p>
            <a:pPr marL="36900" indent="0" algn="just">
              <a:lnSpc>
                <a:spcPct val="150000"/>
              </a:lnSpc>
              <a:spcAft>
                <a:spcPts val="800"/>
              </a:spcAft>
              <a:buNone/>
            </a:pPr>
            <a:r>
              <a:rPr lang="en-IN" sz="2000" b="1" kern="100" dirty="0">
                <a:solidFill>
                  <a:schemeClr val="tx1"/>
                </a:solidFill>
                <a:effectLst/>
                <a:latin typeface="+mj-lt"/>
                <a:ea typeface="Microsoft JhengHei UI" panose="020B0604030504040204" pitchFamily="34" charset="-120"/>
                <a:cs typeface="Times New Roman" panose="02020603050405020304" pitchFamily="18" charset="0"/>
              </a:rPr>
              <a:t>                Shows an openness and eagerness to learn from others; accepts criticism and feedback; applies feedback to improve performance; open to new ways of doing things.</a:t>
            </a:r>
          </a:p>
          <a:p>
            <a:pPr algn="just">
              <a:lnSpc>
                <a:spcPct val="150000"/>
              </a:lnSpc>
              <a:spcAft>
                <a:spcPts val="800"/>
              </a:spcAft>
            </a:pPr>
            <a:r>
              <a:rPr lang="en-IN" sz="2000" b="1" u="sng" kern="100" dirty="0">
                <a:solidFill>
                  <a:srgbClr val="FFFF00"/>
                </a:solidFill>
                <a:effectLst/>
                <a:latin typeface="+mj-lt"/>
                <a:ea typeface="Calibri" panose="020F0502020204030204" pitchFamily="34" charset="0"/>
                <a:cs typeface="Times New Roman" panose="02020603050405020304" pitchFamily="18" charset="0"/>
              </a:rPr>
              <a:t>Communication </a:t>
            </a:r>
            <a:r>
              <a:rPr lang="en-IN" sz="2000" b="1" kern="100" dirty="0">
                <a:solidFill>
                  <a:srgbClr val="FFFF00"/>
                </a:solidFill>
                <a:effectLst/>
                <a:latin typeface="+mj-lt"/>
                <a:ea typeface="Calibri" panose="020F0502020204030204" pitchFamily="34" charset="0"/>
                <a:cs typeface="Times New Roman" panose="02020603050405020304" pitchFamily="18" charset="0"/>
              </a:rPr>
              <a:t>:-</a:t>
            </a:r>
          </a:p>
          <a:p>
            <a:pPr marL="36900" indent="0" algn="just">
              <a:lnSpc>
                <a:spcPct val="150000"/>
              </a:lnSpc>
              <a:spcAft>
                <a:spcPts val="800"/>
              </a:spcAft>
              <a:buNone/>
            </a:pPr>
            <a:r>
              <a:rPr lang="en-IN" sz="2000" b="1" kern="100" dirty="0">
                <a:solidFill>
                  <a:schemeClr val="tx1"/>
                </a:solidFill>
                <a:effectLst/>
                <a:latin typeface="+mj-lt"/>
                <a:ea typeface="Microsoft JhengHei UI" panose="020B0604030504040204" pitchFamily="34" charset="-120"/>
                <a:cs typeface="Times New Roman" panose="02020603050405020304" pitchFamily="18" charset="0"/>
              </a:rPr>
              <a:t>                   Exhibits good listening and comprehension; expresses ideas and thoughts effectively; keeps other adequately informed; resolves conflict effectively and timely.</a:t>
            </a:r>
            <a:endParaRPr lang="en-IN" sz="2000" b="1" u="sng" kern="100" dirty="0">
              <a:solidFill>
                <a:schemeClr val="tx1"/>
              </a:solidFill>
              <a:effectLst/>
              <a:latin typeface="+mj-lt"/>
              <a:ea typeface="Calibri" panose="020F0502020204030204" pitchFamily="34" charset="0"/>
              <a:cs typeface="Times New Roman" panose="02020603050405020304" pitchFamily="18" charset="0"/>
            </a:endParaRPr>
          </a:p>
          <a:p>
            <a:pPr algn="just">
              <a:lnSpc>
                <a:spcPct val="150000"/>
              </a:lnSpc>
              <a:spcAft>
                <a:spcPts val="800"/>
              </a:spcAft>
            </a:pPr>
            <a:endParaRPr lang="en-IN" sz="1800" b="1" kern="100" dirty="0">
              <a:solidFill>
                <a:schemeClr val="tx1"/>
              </a:solidFill>
              <a:effectLst/>
              <a:latin typeface="+mj-lt"/>
              <a:ea typeface="Microsoft JhengHei UI" panose="020B0604030504040204" pitchFamily="34" charset="-120"/>
              <a:cs typeface="Times New Roman" panose="02020603050405020304" pitchFamily="18" charset="0"/>
            </a:endParaRPr>
          </a:p>
          <a:p>
            <a:endParaRPr lang="en-IN" sz="1800" b="1" dirty="0">
              <a:solidFill>
                <a:schemeClr val="tx1"/>
              </a:solidFill>
              <a:latin typeface="+mj-lt"/>
            </a:endParaRPr>
          </a:p>
          <a:p>
            <a:endParaRPr lang="en-IN" sz="1800" b="1" dirty="0">
              <a:solidFill>
                <a:schemeClr val="tx1"/>
              </a:solidFill>
              <a:latin typeface="+mj-lt"/>
            </a:endParaRPr>
          </a:p>
        </p:txBody>
      </p:sp>
    </p:spTree>
    <p:extLst>
      <p:ext uri="{BB962C8B-B14F-4D97-AF65-F5344CB8AC3E}">
        <p14:creationId xmlns:p14="http://schemas.microsoft.com/office/powerpoint/2010/main" val="32495956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D514E-C87E-C8A1-AA67-8C377E217946}"/>
              </a:ext>
            </a:extLst>
          </p:cNvPr>
          <p:cNvSpPr>
            <a:spLocks noGrp="1"/>
          </p:cNvSpPr>
          <p:nvPr>
            <p:ph type="title"/>
          </p:nvPr>
        </p:nvSpPr>
        <p:spPr>
          <a:xfrm>
            <a:off x="913795" y="310812"/>
            <a:ext cx="10353762" cy="1268964"/>
          </a:xfrm>
        </p:spPr>
        <p:txBody>
          <a:bodyPr>
            <a:noAutofit/>
          </a:bodyPr>
          <a:lstStyle/>
          <a:p>
            <a:r>
              <a:rPr lang="en-IN" sz="3600" kern="100" spc="0" dirty="0">
                <a:ln w="0"/>
                <a:solidFill>
                  <a:srgbClr val="FFFF00"/>
                </a:solidFill>
                <a:effectLst>
                  <a:reflection blurRad="6350" stA="53000" endA="300" endPos="35500" dir="5400000" sy="-90000" algn="bl" rotWithShape="0"/>
                </a:effectLst>
                <a:latin typeface="Copperplate Gothic Bold" panose="020E0705020206020404" pitchFamily="34" charset="0"/>
                <a:ea typeface="Calibri" panose="020F0502020204030204" pitchFamily="34" charset="0"/>
                <a:cs typeface="Times New Roman" panose="02020603050405020304" pitchFamily="18" charset="0"/>
              </a:rPr>
              <a:t>Interns Job Role and  Responsibilities</a:t>
            </a:r>
            <a:br>
              <a:rPr lang="en-IN" sz="36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br>
            <a:endParaRPr lang="en-IN" sz="3600" dirty="0">
              <a:solidFill>
                <a:srgbClr val="FFFF00"/>
              </a:solidFill>
            </a:endParaRPr>
          </a:p>
        </p:txBody>
      </p:sp>
      <p:sp>
        <p:nvSpPr>
          <p:cNvPr id="3" name="Content Placeholder 2">
            <a:extLst>
              <a:ext uri="{FF2B5EF4-FFF2-40B4-BE49-F238E27FC236}">
                <a16:creationId xmlns:a16="http://schemas.microsoft.com/office/drawing/2014/main" id="{159B6302-683F-EB54-1F87-E9492A1CADD9}"/>
              </a:ext>
            </a:extLst>
          </p:cNvPr>
          <p:cNvSpPr>
            <a:spLocks noGrp="1"/>
          </p:cNvSpPr>
          <p:nvPr>
            <p:ph idx="1"/>
          </p:nvPr>
        </p:nvSpPr>
        <p:spPr>
          <a:xfrm>
            <a:off x="619760" y="1571625"/>
            <a:ext cx="11186160" cy="4585335"/>
          </a:xfrm>
        </p:spPr>
        <p:txBody>
          <a:bodyPr>
            <a:normAutofit/>
          </a:bodyPr>
          <a:lstStyle/>
          <a:p>
            <a:pPr marL="342900" lvl="0" indent="-342900">
              <a:lnSpc>
                <a:spcPct val="150000"/>
              </a:lnSpc>
              <a:spcAft>
                <a:spcPts val="800"/>
              </a:spcAft>
              <a:buFont typeface="Wingdings" panose="05000000000000000000" pitchFamily="2" charset="2"/>
              <a:buChar char="Ø"/>
              <a:tabLst>
                <a:tab pos="457200" algn="l"/>
              </a:tabLst>
            </a:pPr>
            <a:r>
              <a:rPr lang="en-IN" sz="2800" b="1" kern="100" dirty="0">
                <a:solidFill>
                  <a:schemeClr val="tx1"/>
                </a:solidFill>
                <a:effectLst/>
                <a:latin typeface="+mj-lt"/>
                <a:ea typeface="Microsoft JhengHei UI" panose="020B0604030504040204" pitchFamily="34" charset="-120"/>
                <a:cs typeface="Times New Roman" panose="02020603050405020304" pitchFamily="18" charset="0"/>
              </a:rPr>
              <a:t>We have a group of 40 Members, each will getting the task to finish it. And we should report to project manager during meeting held at company weekly.</a:t>
            </a:r>
          </a:p>
          <a:p>
            <a:pPr marL="342900" lvl="0" indent="-342900">
              <a:lnSpc>
                <a:spcPct val="150000"/>
              </a:lnSpc>
              <a:spcAft>
                <a:spcPts val="800"/>
              </a:spcAft>
              <a:buFont typeface="Wingdings" panose="05000000000000000000" pitchFamily="2" charset="2"/>
              <a:buChar char="Ø"/>
              <a:tabLst>
                <a:tab pos="457200" algn="l"/>
              </a:tabLst>
            </a:pPr>
            <a:r>
              <a:rPr lang="en-US" sz="2800" b="1" kern="100" dirty="0">
                <a:solidFill>
                  <a:schemeClr val="tx1"/>
                </a:solidFill>
                <a:effectLst/>
                <a:latin typeface="+mj-lt"/>
                <a:ea typeface="Microsoft JhengHei UI" panose="020B0604030504040204" pitchFamily="34" charset="-120"/>
                <a:cs typeface="Times New Roman" panose="02020603050405020304" pitchFamily="18" charset="0"/>
              </a:rPr>
              <a:t>Our team made for Development of Application with the help of java programming Language. </a:t>
            </a:r>
            <a:endParaRPr lang="en-IN" sz="2800" b="1" kern="100" dirty="0">
              <a:solidFill>
                <a:schemeClr val="tx1"/>
              </a:solidFill>
              <a:effectLst/>
              <a:latin typeface="+mj-lt"/>
              <a:ea typeface="Microsoft JhengHei UI" panose="020B0604030504040204" pitchFamily="34" charset="-120"/>
              <a:cs typeface="Times New Roman" panose="02020603050405020304" pitchFamily="18" charset="0"/>
            </a:endParaRPr>
          </a:p>
          <a:p>
            <a:endParaRPr lang="en-US" sz="2800" b="1" dirty="0">
              <a:solidFill>
                <a:schemeClr val="tx1"/>
              </a:solidFill>
              <a:latin typeface="+mj-lt"/>
            </a:endParaRPr>
          </a:p>
          <a:p>
            <a:pPr marL="36900" indent="0">
              <a:buNone/>
            </a:pPr>
            <a:endParaRPr lang="en-IN" sz="2800" b="1" dirty="0">
              <a:solidFill>
                <a:schemeClr val="tx1"/>
              </a:solidFill>
              <a:latin typeface="+mj-lt"/>
            </a:endParaRPr>
          </a:p>
        </p:txBody>
      </p:sp>
    </p:spTree>
    <p:extLst>
      <p:ext uri="{BB962C8B-B14F-4D97-AF65-F5344CB8AC3E}">
        <p14:creationId xmlns:p14="http://schemas.microsoft.com/office/powerpoint/2010/main" val="930379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C75A4-18BA-90E8-B52C-ED46D702FC59}"/>
              </a:ext>
            </a:extLst>
          </p:cNvPr>
          <p:cNvSpPr>
            <a:spLocks noGrp="1"/>
          </p:cNvSpPr>
          <p:nvPr>
            <p:ph type="title"/>
          </p:nvPr>
        </p:nvSpPr>
        <p:spPr>
          <a:xfrm>
            <a:off x="913795" y="577254"/>
            <a:ext cx="9499168" cy="1255356"/>
          </a:xfrm>
        </p:spPr>
        <p:txBody>
          <a:bodyPr>
            <a:normAutofit/>
          </a:bodyPr>
          <a:lstStyle/>
          <a:p>
            <a:r>
              <a:rPr lang="en-IN" sz="3600" kern="100" spc="0" dirty="0">
                <a:ln w="0"/>
                <a:solidFill>
                  <a:srgbClr val="FFFF00"/>
                </a:solidFill>
                <a:effectLst>
                  <a:reflection blurRad="6350" stA="53000" endA="300" endPos="35500" dir="5400000" sy="-90000" algn="bl" rotWithShape="0"/>
                </a:effectLst>
                <a:latin typeface="Copperplate Gothic Bold" panose="020E0705020206020404" pitchFamily="34" charset="0"/>
                <a:ea typeface="Calibri" panose="020F0502020204030204" pitchFamily="34" charset="0"/>
                <a:cs typeface="Times New Roman" panose="02020603050405020304" pitchFamily="18" charset="0"/>
              </a:rPr>
              <a:t>Challenges Faced in Internship</a:t>
            </a:r>
            <a:br>
              <a:rPr lang="en-IN" sz="36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br>
            <a:endParaRPr lang="en-IN" sz="3600" dirty="0">
              <a:solidFill>
                <a:srgbClr val="FFFF00"/>
              </a:solidFill>
            </a:endParaRPr>
          </a:p>
        </p:txBody>
      </p:sp>
      <p:sp>
        <p:nvSpPr>
          <p:cNvPr id="3" name="Content Placeholder 2">
            <a:extLst>
              <a:ext uri="{FF2B5EF4-FFF2-40B4-BE49-F238E27FC236}">
                <a16:creationId xmlns:a16="http://schemas.microsoft.com/office/drawing/2014/main" id="{BA724746-EC6D-5F00-4B3F-50AD1BA8112C}"/>
              </a:ext>
            </a:extLst>
          </p:cNvPr>
          <p:cNvSpPr>
            <a:spLocks noGrp="1"/>
          </p:cNvSpPr>
          <p:nvPr>
            <p:ph idx="1"/>
          </p:nvPr>
        </p:nvSpPr>
        <p:spPr>
          <a:xfrm>
            <a:off x="507697" y="1832610"/>
            <a:ext cx="11176605" cy="3714749"/>
          </a:xfrm>
        </p:spPr>
        <p:txBody>
          <a:bodyPr>
            <a:normAutofit/>
          </a:bodyPr>
          <a:lstStyle/>
          <a:p>
            <a:r>
              <a:rPr lang="en-IN" sz="3200" b="1" kern="100" dirty="0">
                <a:solidFill>
                  <a:schemeClr val="tx1"/>
                </a:solidFill>
                <a:effectLst/>
                <a:latin typeface="+mj-lt"/>
                <a:ea typeface="Microsoft JhengHei UI" panose="020B0604030504040204" pitchFamily="34" charset="-120"/>
                <a:cs typeface="Times New Roman" panose="02020603050405020304" pitchFamily="18" charset="0"/>
              </a:rPr>
              <a:t> We are new to the Techniques and  we  facing     the challenges during learning stage of  the Full stack  development  and   cloud  itself  because  Full </a:t>
            </a:r>
            <a:r>
              <a:rPr lang="en-IN" sz="3200" b="1" kern="100" dirty="0">
                <a:solidFill>
                  <a:schemeClr val="tx1"/>
                </a:solidFill>
                <a:latin typeface="+mj-lt"/>
                <a:ea typeface="Microsoft JhengHei UI" panose="020B0604030504040204" pitchFamily="34" charset="-120"/>
                <a:cs typeface="Times New Roman" panose="02020603050405020304" pitchFamily="18" charset="0"/>
              </a:rPr>
              <a:t>S</a:t>
            </a:r>
            <a:r>
              <a:rPr lang="en-IN" sz="3200" b="1" kern="100" dirty="0">
                <a:solidFill>
                  <a:schemeClr val="tx1"/>
                </a:solidFill>
                <a:effectLst/>
                <a:latin typeface="+mj-lt"/>
                <a:ea typeface="Microsoft JhengHei UI" panose="020B0604030504040204" pitchFamily="34" charset="-120"/>
                <a:cs typeface="Times New Roman" panose="02020603050405020304" pitchFamily="18" charset="0"/>
              </a:rPr>
              <a:t>tack Development  and  AWS is a vast to learn and   make work as a  fresher /intern,   its bit difficult  and  it’s a  challenging task to us.</a:t>
            </a:r>
          </a:p>
          <a:p>
            <a:pPr marL="36900" indent="0">
              <a:buNone/>
            </a:pPr>
            <a:endParaRPr lang="en-IN" sz="3200" b="1" dirty="0">
              <a:solidFill>
                <a:schemeClr val="tx1"/>
              </a:solidFill>
              <a:latin typeface="+mj-lt"/>
            </a:endParaRPr>
          </a:p>
        </p:txBody>
      </p:sp>
    </p:spTree>
    <p:extLst>
      <p:ext uri="{BB962C8B-B14F-4D97-AF65-F5344CB8AC3E}">
        <p14:creationId xmlns:p14="http://schemas.microsoft.com/office/powerpoint/2010/main" val="2990414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3000" b="-53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4E802B-012C-5F8F-F3AC-C1672F068BBD}"/>
              </a:ext>
            </a:extLst>
          </p:cNvPr>
          <p:cNvSpPr>
            <a:spLocks noGrp="1"/>
          </p:cNvSpPr>
          <p:nvPr>
            <p:ph idx="1"/>
          </p:nvPr>
        </p:nvSpPr>
        <p:spPr>
          <a:xfrm>
            <a:off x="3733194" y="-123824"/>
            <a:ext cx="7925405" cy="5894704"/>
          </a:xfrm>
        </p:spPr>
        <p:txBody>
          <a:bodyPr>
            <a:noAutofit/>
          </a:bodyPr>
          <a:lstStyle/>
          <a:p>
            <a:pPr marL="36900" indent="0">
              <a:buNone/>
            </a:pPr>
            <a:r>
              <a:rPr lang="en-IN" sz="7200" dirty="0">
                <a:ln w="0"/>
                <a:solidFill>
                  <a:schemeClr val="bg1"/>
                </a:solidFill>
                <a:effectLst>
                  <a:reflection blurRad="6350" stA="53000" endA="300" endPos="35500" dir="5400000" sy="-90000" algn="bl" rotWithShape="0"/>
                </a:effectLst>
              </a:rPr>
              <a:t>THE END </a:t>
            </a:r>
          </a:p>
          <a:p>
            <a:pPr marL="36900" indent="0">
              <a:buNone/>
            </a:pPr>
            <a:r>
              <a:rPr lang="en-IN" sz="7200" dirty="0">
                <a:ln w="0"/>
                <a:solidFill>
                  <a:schemeClr val="bg1"/>
                </a:solidFill>
                <a:effectLst>
                  <a:reflection blurRad="6350" stA="53000" endA="300" endPos="35500" dir="5400000" sy="-90000" algn="bl" rotWithShape="0"/>
                </a:effectLst>
              </a:rPr>
              <a:t>             Thank You</a:t>
            </a:r>
          </a:p>
        </p:txBody>
      </p:sp>
      <p:pic>
        <p:nvPicPr>
          <p:cNvPr id="5" name="Graphic 4" descr="Angel face with solid fill with solid fill">
            <a:extLst>
              <a:ext uri="{FF2B5EF4-FFF2-40B4-BE49-F238E27FC236}">
                <a16:creationId xmlns:a16="http://schemas.microsoft.com/office/drawing/2014/main" id="{C1612DB5-0D16-1E29-5CD5-AAD1D74081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87360" y="279400"/>
            <a:ext cx="1361440" cy="1361440"/>
          </a:xfrm>
          <a:prstGeom prst="rect">
            <a:avLst/>
          </a:prstGeom>
        </p:spPr>
      </p:pic>
    </p:spTree>
    <p:extLst>
      <p:ext uri="{BB962C8B-B14F-4D97-AF65-F5344CB8AC3E}">
        <p14:creationId xmlns:p14="http://schemas.microsoft.com/office/powerpoint/2010/main" val="4158344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E315F-BCB7-AE0C-4CD9-CBDD50FF0A98}"/>
              </a:ext>
            </a:extLst>
          </p:cNvPr>
          <p:cNvSpPr>
            <a:spLocks noGrp="1"/>
          </p:cNvSpPr>
          <p:nvPr>
            <p:ph type="title"/>
          </p:nvPr>
        </p:nvSpPr>
        <p:spPr>
          <a:xfrm>
            <a:off x="1054359" y="690465"/>
            <a:ext cx="4152123" cy="1589949"/>
          </a:xfrm>
        </p:spPr>
        <p:txBody>
          <a:bodyPr>
            <a:normAutofit/>
          </a:bodyPr>
          <a:lstStyle/>
          <a:p>
            <a:r>
              <a:rPr lang="en-US" sz="6000" dirty="0">
                <a:solidFill>
                  <a:srgbClr val="FFFF00"/>
                </a:solidFill>
                <a:latin typeface="Algerian" panose="04020705040A02060702" pitchFamily="82" charset="0"/>
              </a:rPr>
              <a:t>AGENDA</a:t>
            </a:r>
            <a:br>
              <a:rPr lang="en-US" sz="5400" dirty="0">
                <a:solidFill>
                  <a:srgbClr val="FFFF00"/>
                </a:solidFill>
                <a:latin typeface="Algerian" panose="04020705040A02060702" pitchFamily="82" charset="0"/>
              </a:rPr>
            </a:br>
            <a:endParaRPr lang="en-IN" sz="4800" dirty="0">
              <a:solidFill>
                <a:srgbClr val="FFFF00"/>
              </a:solidFill>
            </a:endParaRPr>
          </a:p>
        </p:txBody>
      </p:sp>
      <p:sp>
        <p:nvSpPr>
          <p:cNvPr id="3" name="Content Placeholder 2">
            <a:extLst>
              <a:ext uri="{FF2B5EF4-FFF2-40B4-BE49-F238E27FC236}">
                <a16:creationId xmlns:a16="http://schemas.microsoft.com/office/drawing/2014/main" id="{3E30CC63-43E2-41B5-F6A2-00AE6E387731}"/>
              </a:ext>
            </a:extLst>
          </p:cNvPr>
          <p:cNvSpPr>
            <a:spLocks noGrp="1"/>
          </p:cNvSpPr>
          <p:nvPr>
            <p:ph idx="1"/>
          </p:nvPr>
        </p:nvSpPr>
        <p:spPr>
          <a:xfrm>
            <a:off x="1543439" y="1696668"/>
            <a:ext cx="9781657" cy="4302916"/>
          </a:xfrm>
        </p:spPr>
        <p:txBody>
          <a:bodyPr>
            <a:normAutofit/>
          </a:bodyPr>
          <a:lstStyle/>
          <a:p>
            <a:pPr marL="36900" indent="0">
              <a:buNone/>
            </a:pPr>
            <a:r>
              <a:rPr lang="en-US" sz="3200" b="1" dirty="0">
                <a:latin typeface="+mj-lt"/>
              </a:rPr>
              <a:t>o1. </a:t>
            </a:r>
            <a:r>
              <a:rPr lang="en-IN" sz="3200" b="1" kern="100" dirty="0">
                <a:solidFill>
                  <a:schemeClr val="tx1"/>
                </a:solidFill>
                <a:effectLst/>
                <a:latin typeface="+mj-lt"/>
                <a:ea typeface="Times New Roman" panose="02020603050405020304" pitchFamily="18" charset="0"/>
              </a:rPr>
              <a:t>Basic Skills and Technical Knowledge  </a:t>
            </a:r>
            <a:r>
              <a:rPr lang="en-US" sz="3200" b="1" dirty="0">
                <a:latin typeface="+mj-lt"/>
              </a:rPr>
              <a:t> </a:t>
            </a:r>
          </a:p>
          <a:p>
            <a:pPr marL="36900" indent="0">
              <a:buNone/>
            </a:pPr>
            <a:r>
              <a:rPr lang="en-US" sz="3200" b="1" dirty="0">
                <a:latin typeface="+mj-lt"/>
              </a:rPr>
              <a:t>o2. </a:t>
            </a:r>
            <a:r>
              <a:rPr lang="en-US" sz="3200" b="1" dirty="0">
                <a:solidFill>
                  <a:schemeClr val="tx1">
                    <a:lumMod val="95000"/>
                    <a:lumOff val="5000"/>
                  </a:schemeClr>
                </a:solidFill>
                <a:latin typeface="+mj-lt"/>
                <a:ea typeface="Microsoft YaHei UI" panose="020B0503020204020204" pitchFamily="34" charset="-122"/>
              </a:rPr>
              <a:t>Core Java Skills </a:t>
            </a:r>
          </a:p>
          <a:p>
            <a:pPr marL="36900" indent="0">
              <a:buNone/>
            </a:pPr>
            <a:r>
              <a:rPr lang="en-US" sz="3200" b="1" dirty="0">
                <a:latin typeface="+mj-lt"/>
              </a:rPr>
              <a:t>o3. </a:t>
            </a:r>
            <a:r>
              <a:rPr lang="en-US" sz="3200" b="1" dirty="0">
                <a:solidFill>
                  <a:schemeClr val="tx1">
                    <a:lumMod val="95000"/>
                    <a:lumOff val="5000"/>
                  </a:schemeClr>
                </a:solidFill>
                <a:latin typeface="+mj-lt"/>
                <a:ea typeface="Microsoft YaHei UI" panose="020B0503020204020204" pitchFamily="34" charset="-122"/>
              </a:rPr>
              <a:t>Tasks Assigned for the Interns</a:t>
            </a:r>
            <a:endParaRPr lang="en-US" sz="3200" b="1" dirty="0">
              <a:latin typeface="+mj-lt"/>
            </a:endParaRPr>
          </a:p>
          <a:p>
            <a:pPr marL="36900" indent="0">
              <a:buNone/>
            </a:pPr>
            <a:r>
              <a:rPr lang="en-US" sz="3200" b="1" dirty="0">
                <a:latin typeface="+mj-lt"/>
              </a:rPr>
              <a:t>o4. </a:t>
            </a:r>
            <a:r>
              <a:rPr lang="en-US" sz="3200" b="1" dirty="0">
                <a:solidFill>
                  <a:schemeClr val="tx1">
                    <a:lumMod val="95000"/>
                    <a:lumOff val="5000"/>
                  </a:schemeClr>
                </a:solidFill>
                <a:latin typeface="+mj-lt"/>
                <a:ea typeface="Microsoft YaHei UI" panose="020B0503020204020204" pitchFamily="34" charset="-122"/>
              </a:rPr>
              <a:t>Interns Job Role and Responsibilities.</a:t>
            </a:r>
            <a:endParaRPr lang="en-US" sz="3200" b="1" dirty="0">
              <a:latin typeface="+mj-lt"/>
            </a:endParaRPr>
          </a:p>
          <a:p>
            <a:pPr marL="36900" indent="0">
              <a:buNone/>
            </a:pPr>
            <a:r>
              <a:rPr lang="en-US" sz="3200" b="1" dirty="0">
                <a:latin typeface="+mj-lt"/>
              </a:rPr>
              <a:t>o5. </a:t>
            </a:r>
            <a:r>
              <a:rPr lang="en-US" sz="3200" b="1" dirty="0">
                <a:solidFill>
                  <a:schemeClr val="tx1">
                    <a:lumMod val="95000"/>
                    <a:lumOff val="5000"/>
                  </a:schemeClr>
                </a:solidFill>
                <a:latin typeface="+mj-lt"/>
                <a:ea typeface="Microsoft YaHei UI" panose="020B0503020204020204" pitchFamily="34" charset="-122"/>
              </a:rPr>
              <a:t>Challenges Faced in Internship</a:t>
            </a:r>
          </a:p>
          <a:p>
            <a:pPr marL="36900" indent="0">
              <a:buNone/>
            </a:pPr>
            <a:endParaRPr lang="en-US" sz="3200" b="1" dirty="0">
              <a:latin typeface="+mj-lt"/>
            </a:endParaRPr>
          </a:p>
          <a:p>
            <a:pPr marL="36900" indent="0">
              <a:buNone/>
            </a:pPr>
            <a:endParaRPr lang="en-IN" sz="3200" b="1" dirty="0">
              <a:latin typeface="+mj-lt"/>
            </a:endParaRPr>
          </a:p>
        </p:txBody>
      </p:sp>
      <p:pic>
        <p:nvPicPr>
          <p:cNvPr id="7" name="Graphic 6" descr="Angel face with solid fill with solid fill">
            <a:extLst>
              <a:ext uri="{FF2B5EF4-FFF2-40B4-BE49-F238E27FC236}">
                <a16:creationId xmlns:a16="http://schemas.microsoft.com/office/drawing/2014/main" id="{AA9FCFE9-2E86-B180-B1F4-6AAFE23766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1093" y="721902"/>
            <a:ext cx="818385" cy="763537"/>
          </a:xfrm>
          <a:prstGeom prst="rect">
            <a:avLst/>
          </a:prstGeom>
        </p:spPr>
      </p:pic>
    </p:spTree>
    <p:extLst>
      <p:ext uri="{BB962C8B-B14F-4D97-AF65-F5344CB8AC3E}">
        <p14:creationId xmlns:p14="http://schemas.microsoft.com/office/powerpoint/2010/main" val="39832882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C34F-55F7-8284-D3F5-5D3D37FDC85C}"/>
              </a:ext>
            </a:extLst>
          </p:cNvPr>
          <p:cNvSpPr>
            <a:spLocks noGrp="1"/>
          </p:cNvSpPr>
          <p:nvPr>
            <p:ph type="title"/>
          </p:nvPr>
        </p:nvSpPr>
        <p:spPr>
          <a:xfrm>
            <a:off x="1000125" y="195261"/>
            <a:ext cx="10353762" cy="933451"/>
          </a:xfrm>
        </p:spPr>
        <p:txBody>
          <a:bodyPr>
            <a:normAutofit/>
          </a:bodyPr>
          <a:lstStyle/>
          <a:p>
            <a:r>
              <a:rPr lang="en-IN" sz="3200" dirty="0">
                <a:ln w="0"/>
                <a:solidFill>
                  <a:srgbClr val="FFFF00"/>
                </a:solidFill>
                <a:effectLst>
                  <a:reflection blurRad="6350" stA="53000" endA="300" endPos="35500" dir="5400000" sy="-90000" algn="bl" rotWithShape="0"/>
                </a:effectLst>
                <a:latin typeface="Copperplate Gothic Bold" panose="020E0705020206020404" pitchFamily="34" charset="0"/>
                <a:ea typeface="Microsoft YaHei UI" panose="020B0503020204020204" pitchFamily="34" charset="-122"/>
              </a:rPr>
              <a:t>Basic Skill and Technical Knowledge</a:t>
            </a:r>
            <a:endParaRPr lang="en-IN" sz="3200" b="1" dirty="0">
              <a:ln w="0"/>
              <a:solidFill>
                <a:srgbClr val="FFFF00"/>
              </a:solidFill>
              <a:effectLst>
                <a:reflection blurRad="6350" stA="53000" endA="300" endPos="35500" dir="5400000" sy="-90000" algn="bl" rotWithShape="0"/>
              </a:effectLst>
            </a:endParaRPr>
          </a:p>
        </p:txBody>
      </p:sp>
      <p:sp>
        <p:nvSpPr>
          <p:cNvPr id="3" name="Content Placeholder 2">
            <a:extLst>
              <a:ext uri="{FF2B5EF4-FFF2-40B4-BE49-F238E27FC236}">
                <a16:creationId xmlns:a16="http://schemas.microsoft.com/office/drawing/2014/main" id="{8D6AC1E4-C1DE-AD45-0925-ADAC15D52731}"/>
              </a:ext>
            </a:extLst>
          </p:cNvPr>
          <p:cNvSpPr>
            <a:spLocks noGrp="1"/>
          </p:cNvSpPr>
          <p:nvPr>
            <p:ph idx="1"/>
          </p:nvPr>
        </p:nvSpPr>
        <p:spPr>
          <a:xfrm>
            <a:off x="2371725" y="1128712"/>
            <a:ext cx="8820150" cy="4733924"/>
          </a:xfrm>
        </p:spPr>
        <p:txBody>
          <a:bodyPr>
            <a:normAutofit/>
          </a:bodyPr>
          <a:lstStyle/>
          <a:p>
            <a:r>
              <a:rPr lang="en-IN" sz="2800" dirty="0">
                <a:ln w="0"/>
                <a:solidFill>
                  <a:srgbClr val="00B0F0"/>
                </a:solidFill>
                <a:effectLst>
                  <a:reflection blurRad="6350" stA="53000" endA="300" endPos="35500" dir="5400000" sy="-90000" algn="bl" rotWithShape="0"/>
                </a:effectLst>
                <a:latin typeface="Copperplate Gothic Bold" panose="020E0705020206020404" pitchFamily="34" charset="0"/>
                <a:ea typeface="Microsoft YaHei UI" panose="020B0503020204020204" pitchFamily="34" charset="-122"/>
              </a:rPr>
              <a:t>Object-Oriented-Programming</a:t>
            </a:r>
          </a:p>
          <a:p>
            <a:pPr marL="36900" indent="0">
              <a:buNone/>
            </a:pPr>
            <a:endParaRPr lang="en-IN" sz="2400" dirty="0"/>
          </a:p>
        </p:txBody>
      </p:sp>
      <p:pic>
        <p:nvPicPr>
          <p:cNvPr id="4" name="Picture 3">
            <a:extLst>
              <a:ext uri="{FF2B5EF4-FFF2-40B4-BE49-F238E27FC236}">
                <a16:creationId xmlns:a16="http://schemas.microsoft.com/office/drawing/2014/main" id="{D912374C-76AE-8A97-21BF-8D26BAE634FC}"/>
              </a:ext>
            </a:extLst>
          </p:cNvPr>
          <p:cNvPicPr/>
          <p:nvPr/>
        </p:nvPicPr>
        <p:blipFill>
          <a:blip r:embed="rId3"/>
          <a:stretch>
            <a:fillRect/>
          </a:stretch>
        </p:blipFill>
        <p:spPr>
          <a:xfrm>
            <a:off x="2118632" y="1969018"/>
            <a:ext cx="7258633" cy="4142533"/>
          </a:xfrm>
          <a:prstGeom prst="rect">
            <a:avLst/>
          </a:prstGeom>
        </p:spPr>
      </p:pic>
    </p:spTree>
    <p:extLst>
      <p:ext uri="{BB962C8B-B14F-4D97-AF65-F5344CB8AC3E}">
        <p14:creationId xmlns:p14="http://schemas.microsoft.com/office/powerpoint/2010/main" val="3197271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4C4718-D428-9F0D-4931-128B1B4D248B}"/>
              </a:ext>
            </a:extLst>
          </p:cNvPr>
          <p:cNvSpPr>
            <a:spLocks noGrp="1"/>
          </p:cNvSpPr>
          <p:nvPr>
            <p:ph idx="1"/>
          </p:nvPr>
        </p:nvSpPr>
        <p:spPr>
          <a:xfrm>
            <a:off x="315686" y="433873"/>
            <a:ext cx="11560628" cy="5990253"/>
          </a:xfrm>
        </p:spPr>
        <p:txBody>
          <a:bodyPr>
            <a:noAutofit/>
          </a:bodyPr>
          <a:lstStyle/>
          <a:p>
            <a:pPr marL="277495" marR="114935" indent="-6350" algn="just">
              <a:lnSpc>
                <a:spcPct val="100000"/>
              </a:lnSpc>
              <a:spcAft>
                <a:spcPts val="935"/>
              </a:spcAft>
            </a:pPr>
            <a:r>
              <a:rPr lang="en-IN" sz="2400" b="1" kern="100" dirty="0">
                <a:solidFill>
                  <a:schemeClr val="tx1"/>
                </a:solidFill>
                <a:effectLst/>
                <a:latin typeface="+mj-lt"/>
                <a:ea typeface="Times New Roman" panose="02020603050405020304" pitchFamily="18" charset="0"/>
              </a:rPr>
              <a:t> There are various advantages of object-oriented programming over procedural programming:  </a:t>
            </a:r>
          </a:p>
          <a:p>
            <a:pPr marL="277495" marR="114935" indent="-6350" algn="just">
              <a:lnSpc>
                <a:spcPct val="100000"/>
              </a:lnSpc>
              <a:spcAft>
                <a:spcPts val="1310"/>
              </a:spcAft>
            </a:pPr>
            <a:r>
              <a:rPr lang="en-IN" sz="2400" b="1" kern="100" dirty="0">
                <a:solidFill>
                  <a:schemeClr val="tx1"/>
                </a:solidFill>
                <a:effectLst/>
                <a:latin typeface="+mj-lt"/>
                <a:ea typeface="Times New Roman" panose="02020603050405020304" pitchFamily="18" charset="0"/>
              </a:rPr>
              <a:t> OOP is a more efficient and straightforward method of programming.  The programs have a clear structure thanks to OOP.  </a:t>
            </a:r>
          </a:p>
          <a:p>
            <a:pPr marL="277495" marR="111760" indent="-6350" algn="just">
              <a:lnSpc>
                <a:spcPct val="100000"/>
              </a:lnSpc>
              <a:spcAft>
                <a:spcPts val="850"/>
              </a:spcAft>
            </a:pPr>
            <a:r>
              <a:rPr lang="en-IN" sz="2400" b="1" kern="100" dirty="0">
                <a:solidFill>
                  <a:schemeClr val="tx1"/>
                </a:solidFill>
                <a:effectLst/>
                <a:latin typeface="+mj-lt"/>
                <a:ea typeface="Times New Roman" panose="02020603050405020304" pitchFamily="18" charset="0"/>
              </a:rPr>
              <a:t> OOP makes it easier to maintain, alter, and debug Java code by keeping it DRY (Don’t Repeat Yourself). OOP allows developers to construct fully reusable apps with less code and in less time.  </a:t>
            </a:r>
          </a:p>
          <a:p>
            <a:pPr marL="277495" marR="113665" indent="-6350" algn="just">
              <a:lnSpc>
                <a:spcPct val="100000"/>
              </a:lnSpc>
              <a:spcAft>
                <a:spcPts val="655"/>
              </a:spcAft>
            </a:pPr>
            <a:r>
              <a:rPr lang="en-IN" sz="2400" b="1" kern="100" dirty="0">
                <a:solidFill>
                  <a:schemeClr val="tx1"/>
                </a:solidFill>
                <a:effectLst/>
                <a:latin typeface="+mj-lt"/>
                <a:ea typeface="Times New Roman" panose="02020603050405020304" pitchFamily="18" charset="0"/>
              </a:rPr>
              <a:t> The Object-Oriented Programming methodology introduces the principles of inheritance, encapsulation, abstraction, and polymorphism through the use of classes and objects. The goal of OOP is to connect data and functions in order to increase code stability and security.  </a:t>
            </a:r>
          </a:p>
          <a:p>
            <a:pPr marL="277495" marR="114935" indent="-6350" algn="just">
              <a:lnSpc>
                <a:spcPct val="100000"/>
              </a:lnSpc>
              <a:spcAft>
                <a:spcPts val="1025"/>
              </a:spcAft>
            </a:pPr>
            <a:r>
              <a:rPr lang="en-IN" sz="2400" b="1" kern="100" dirty="0">
                <a:solidFill>
                  <a:schemeClr val="tx1"/>
                </a:solidFill>
                <a:effectLst/>
                <a:latin typeface="+mj-lt"/>
                <a:ea typeface="Times New Roman" panose="02020603050405020304" pitchFamily="18" charset="0"/>
              </a:rPr>
              <a:t> You must be thoroughly clear with these concepts as they are the basis of the Java programming language.  </a:t>
            </a:r>
          </a:p>
          <a:p>
            <a:pPr>
              <a:lnSpc>
                <a:spcPct val="100000"/>
              </a:lnSpc>
            </a:pPr>
            <a:endParaRPr lang="en-IN" sz="2400" b="1" dirty="0">
              <a:solidFill>
                <a:schemeClr val="tx1"/>
              </a:solidFill>
              <a:latin typeface="+mj-lt"/>
            </a:endParaRPr>
          </a:p>
        </p:txBody>
      </p:sp>
    </p:spTree>
    <p:extLst>
      <p:ext uri="{BB962C8B-B14F-4D97-AF65-F5344CB8AC3E}">
        <p14:creationId xmlns:p14="http://schemas.microsoft.com/office/powerpoint/2010/main" val="1222625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D66F8-6B9A-8756-2056-ED5C547439A8}"/>
              </a:ext>
            </a:extLst>
          </p:cNvPr>
          <p:cNvSpPr>
            <a:spLocks noGrp="1"/>
          </p:cNvSpPr>
          <p:nvPr>
            <p:ph type="title"/>
          </p:nvPr>
        </p:nvSpPr>
        <p:spPr>
          <a:xfrm>
            <a:off x="933061" y="115080"/>
            <a:ext cx="7410007" cy="951722"/>
          </a:xfrm>
        </p:spPr>
        <p:txBody>
          <a:bodyPr>
            <a:normAutofit/>
          </a:bodyPr>
          <a:lstStyle/>
          <a:p>
            <a:r>
              <a:rPr lang="en-IN" sz="4000" dirty="0">
                <a:ln w="0"/>
                <a:solidFill>
                  <a:srgbClr val="FFFF00"/>
                </a:solidFill>
                <a:effectLst>
                  <a:reflection blurRad="6350" stA="53000" endA="300" endPos="35500" dir="5400000" sy="-90000" algn="bl" rotWithShape="0"/>
                </a:effectLst>
                <a:latin typeface="Copperplate Gothic Bold" panose="020E0705020206020404" pitchFamily="34" charset="0"/>
                <a:ea typeface="Microsoft YaHei UI" panose="020B0503020204020204" pitchFamily="34" charset="-122"/>
              </a:rPr>
              <a:t>Web Technologies</a:t>
            </a:r>
            <a:endParaRPr lang="en-IN" sz="4000" dirty="0"/>
          </a:p>
        </p:txBody>
      </p:sp>
      <p:sp>
        <p:nvSpPr>
          <p:cNvPr id="3" name="Content Placeholder 2">
            <a:extLst>
              <a:ext uri="{FF2B5EF4-FFF2-40B4-BE49-F238E27FC236}">
                <a16:creationId xmlns:a16="http://schemas.microsoft.com/office/drawing/2014/main" id="{2139F289-2BB6-58B5-8EF7-BA7C99F4A46F}"/>
              </a:ext>
            </a:extLst>
          </p:cNvPr>
          <p:cNvSpPr>
            <a:spLocks noGrp="1"/>
          </p:cNvSpPr>
          <p:nvPr>
            <p:ph idx="1"/>
          </p:nvPr>
        </p:nvSpPr>
        <p:spPr>
          <a:xfrm>
            <a:off x="699795" y="951721"/>
            <a:ext cx="11075437" cy="5206482"/>
          </a:xfrm>
        </p:spPr>
        <p:txBody>
          <a:bodyPr>
            <a:normAutofit/>
          </a:bodyPr>
          <a:lstStyle/>
          <a:p>
            <a:pPr marL="277495" marR="111760" indent="-6350" algn="just">
              <a:lnSpc>
                <a:spcPct val="150000"/>
              </a:lnSpc>
              <a:spcAft>
                <a:spcPts val="685"/>
              </a:spcAft>
            </a:pPr>
            <a:r>
              <a:rPr lang="en-IN" sz="2800" b="1" kern="100" dirty="0">
                <a:solidFill>
                  <a:schemeClr val="tx1"/>
                </a:solidFill>
                <a:effectLst/>
                <a:latin typeface="+mj-lt"/>
                <a:ea typeface="Times New Roman" panose="02020603050405020304" pitchFamily="18" charset="0"/>
              </a:rPr>
              <a:t> Web technology makes it easy and quick to produce dynamic web content. Understanding the concept of establishing communication between many computer systems via markup languages requires a greater understanding of Web technologies.  </a:t>
            </a:r>
          </a:p>
          <a:p>
            <a:pPr marL="277495" marR="114935" indent="-6350" algn="just">
              <a:lnSpc>
                <a:spcPct val="150000"/>
              </a:lnSpc>
              <a:spcAft>
                <a:spcPts val="740"/>
              </a:spcAft>
            </a:pPr>
            <a:r>
              <a:rPr lang="en-IN" sz="2800" b="1" kern="100" dirty="0">
                <a:solidFill>
                  <a:schemeClr val="tx1"/>
                </a:solidFill>
                <a:effectLst/>
                <a:latin typeface="+mj-lt"/>
                <a:ea typeface="Times New Roman" panose="02020603050405020304" pitchFamily="18" charset="0"/>
              </a:rPr>
              <a:t> It allows users to communicate with the host for information, similar to how web pages work.  </a:t>
            </a:r>
          </a:p>
          <a:p>
            <a:pPr marL="277495" marR="114935" indent="-6350" algn="just">
              <a:lnSpc>
                <a:spcPct val="150000"/>
              </a:lnSpc>
              <a:spcAft>
                <a:spcPts val="185"/>
              </a:spcAft>
            </a:pPr>
            <a:r>
              <a:rPr lang="en-IN" sz="2800" b="1" kern="100" dirty="0">
                <a:solidFill>
                  <a:schemeClr val="tx1"/>
                </a:solidFill>
                <a:effectLst/>
                <a:latin typeface="+mj-lt"/>
                <a:ea typeface="Times New Roman" panose="02020603050405020304" pitchFamily="18" charset="0"/>
              </a:rPr>
              <a:t> HTML, JQuery, and CSS are all often used in projects.  </a:t>
            </a:r>
          </a:p>
          <a:p>
            <a:pPr marL="36900" indent="0">
              <a:lnSpc>
                <a:spcPct val="150000"/>
              </a:lnSpc>
              <a:buNone/>
            </a:pPr>
            <a:endParaRPr lang="en-IN" sz="2800" b="1" dirty="0">
              <a:solidFill>
                <a:schemeClr val="tx1"/>
              </a:solidFill>
              <a:latin typeface="+mj-lt"/>
            </a:endParaRPr>
          </a:p>
        </p:txBody>
      </p:sp>
    </p:spTree>
    <p:extLst>
      <p:ext uri="{BB962C8B-B14F-4D97-AF65-F5344CB8AC3E}">
        <p14:creationId xmlns:p14="http://schemas.microsoft.com/office/powerpoint/2010/main" val="35537972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D14CD-5E0D-F569-2211-70EE3C3F8EBF}"/>
              </a:ext>
            </a:extLst>
          </p:cNvPr>
          <p:cNvSpPr>
            <a:spLocks noGrp="1"/>
          </p:cNvSpPr>
          <p:nvPr>
            <p:ph type="title"/>
          </p:nvPr>
        </p:nvSpPr>
        <p:spPr>
          <a:xfrm>
            <a:off x="848481" y="217715"/>
            <a:ext cx="10353762" cy="1257300"/>
          </a:xfrm>
        </p:spPr>
        <p:txBody>
          <a:bodyPr>
            <a:normAutofit/>
          </a:bodyPr>
          <a:lstStyle/>
          <a:p>
            <a:r>
              <a:rPr lang="en-IN" sz="4000" dirty="0">
                <a:ln w="0"/>
                <a:solidFill>
                  <a:srgbClr val="FFFF00"/>
                </a:solidFill>
                <a:effectLst>
                  <a:reflection blurRad="6350" stA="53000" endA="300" endPos="35500" dir="5400000" sy="-90000" algn="bl" rotWithShape="0"/>
                </a:effectLst>
                <a:latin typeface="Copperplate Gothic Bold" panose="020E0705020206020404" pitchFamily="34" charset="0"/>
                <a:ea typeface="Microsoft YaHei UI" panose="020B0503020204020204" pitchFamily="34" charset="-122"/>
              </a:rPr>
              <a:t> Java Testing Tools</a:t>
            </a:r>
            <a:endParaRPr lang="en-IN" sz="4000" dirty="0"/>
          </a:p>
        </p:txBody>
      </p:sp>
      <p:pic>
        <p:nvPicPr>
          <p:cNvPr id="4" name="Content Placeholder 3">
            <a:extLst>
              <a:ext uri="{FF2B5EF4-FFF2-40B4-BE49-F238E27FC236}">
                <a16:creationId xmlns:a16="http://schemas.microsoft.com/office/drawing/2014/main" id="{0A6DF2BC-3B56-A82D-8E42-D6F4A6DC81FD}"/>
              </a:ext>
            </a:extLst>
          </p:cNvPr>
          <p:cNvPicPr>
            <a:picLocks noGrp="1"/>
          </p:cNvPicPr>
          <p:nvPr>
            <p:ph idx="1"/>
          </p:nvPr>
        </p:nvPicPr>
        <p:blipFill>
          <a:blip r:embed="rId3"/>
          <a:stretch>
            <a:fillRect/>
          </a:stretch>
        </p:blipFill>
        <p:spPr>
          <a:xfrm>
            <a:off x="2255094" y="1475793"/>
            <a:ext cx="8017910" cy="4635758"/>
          </a:xfrm>
          <a:prstGeom prst="rect">
            <a:avLst/>
          </a:prstGeom>
        </p:spPr>
      </p:pic>
    </p:spTree>
    <p:extLst>
      <p:ext uri="{BB962C8B-B14F-4D97-AF65-F5344CB8AC3E}">
        <p14:creationId xmlns:p14="http://schemas.microsoft.com/office/powerpoint/2010/main" val="22662240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B5372-FE8B-697E-6E1F-19629A53422C}"/>
              </a:ext>
            </a:extLst>
          </p:cNvPr>
          <p:cNvSpPr>
            <a:spLocks noGrp="1"/>
          </p:cNvSpPr>
          <p:nvPr>
            <p:ph type="title"/>
          </p:nvPr>
        </p:nvSpPr>
        <p:spPr>
          <a:xfrm>
            <a:off x="2369975" y="133739"/>
            <a:ext cx="6648904" cy="976604"/>
          </a:xfrm>
        </p:spPr>
        <p:txBody>
          <a:bodyPr>
            <a:normAutofit/>
          </a:bodyPr>
          <a:lstStyle/>
          <a:p>
            <a:r>
              <a:rPr lang="en-IN" sz="4400" dirty="0">
                <a:ln w="0"/>
                <a:solidFill>
                  <a:srgbClr val="FFFF00"/>
                </a:solidFill>
                <a:effectLst>
                  <a:reflection blurRad="6350" stA="53000" endA="300" endPos="35500" dir="5400000" sy="-90000" algn="bl" rotWithShape="0"/>
                </a:effectLst>
                <a:latin typeface="Copperplate Gothic Bold" panose="020E0705020206020404" pitchFamily="34" charset="0"/>
                <a:ea typeface="Microsoft YaHei UI" panose="020B0503020204020204" pitchFamily="34" charset="-122"/>
              </a:rPr>
              <a:t>Core Java Skills</a:t>
            </a:r>
            <a:endParaRPr lang="en-IN" sz="4400" dirty="0"/>
          </a:p>
        </p:txBody>
      </p:sp>
      <p:sp>
        <p:nvSpPr>
          <p:cNvPr id="3" name="Content Placeholder 2">
            <a:extLst>
              <a:ext uri="{FF2B5EF4-FFF2-40B4-BE49-F238E27FC236}">
                <a16:creationId xmlns:a16="http://schemas.microsoft.com/office/drawing/2014/main" id="{CE0EACAD-CACE-473B-3AA8-C86EE09B0F5F}"/>
              </a:ext>
            </a:extLst>
          </p:cNvPr>
          <p:cNvSpPr>
            <a:spLocks noGrp="1"/>
          </p:cNvSpPr>
          <p:nvPr>
            <p:ph idx="1"/>
          </p:nvPr>
        </p:nvSpPr>
        <p:spPr>
          <a:xfrm>
            <a:off x="2672378" y="961053"/>
            <a:ext cx="6648904" cy="5557936"/>
          </a:xfrm>
        </p:spPr>
        <p:txBody>
          <a:bodyPr>
            <a:noAutofit/>
          </a:bodyPr>
          <a:lstStyle/>
          <a:p>
            <a:r>
              <a:rPr lang="en-IN" sz="2800" b="1" kern="100" dirty="0">
                <a:solidFill>
                  <a:schemeClr val="tx1"/>
                </a:solidFill>
                <a:effectLst/>
                <a:latin typeface="+mj-lt"/>
                <a:ea typeface="Times New Roman" panose="02020603050405020304" pitchFamily="18" charset="0"/>
              </a:rPr>
              <a:t>1. Web Frameworks  </a:t>
            </a:r>
          </a:p>
          <a:p>
            <a:r>
              <a:rPr lang="en-IN" sz="2800" b="1" kern="100" dirty="0">
                <a:solidFill>
                  <a:schemeClr val="tx1"/>
                </a:solidFill>
                <a:effectLst/>
                <a:latin typeface="+mj-lt"/>
                <a:ea typeface="Times New Roman" panose="02020603050405020304" pitchFamily="18" charset="0"/>
              </a:rPr>
              <a:t>2. Application Containers  </a:t>
            </a:r>
          </a:p>
          <a:p>
            <a:r>
              <a:rPr lang="en-IN" sz="2800" b="1" kern="100" dirty="0">
                <a:solidFill>
                  <a:schemeClr val="tx1"/>
                </a:solidFill>
                <a:effectLst/>
                <a:latin typeface="+mj-lt"/>
                <a:ea typeface="Times New Roman" panose="02020603050405020304" pitchFamily="18" charset="0"/>
              </a:rPr>
              <a:t>3. Unit Testing  </a:t>
            </a:r>
          </a:p>
          <a:p>
            <a:r>
              <a:rPr lang="en-IN" sz="2800" b="1" kern="100" dirty="0">
                <a:solidFill>
                  <a:schemeClr val="tx1"/>
                </a:solidFill>
                <a:effectLst/>
                <a:latin typeface="+mj-lt"/>
                <a:ea typeface="Times New Roman" panose="02020603050405020304" pitchFamily="18" charset="0"/>
              </a:rPr>
              <a:t>4. Java EE Components  </a:t>
            </a:r>
          </a:p>
          <a:p>
            <a:pPr marL="36900" indent="0">
              <a:buNone/>
            </a:pPr>
            <a:r>
              <a:rPr lang="en-IN" sz="2800" b="1" kern="100" dirty="0">
                <a:solidFill>
                  <a:schemeClr val="tx1"/>
                </a:solidFill>
                <a:effectLst/>
                <a:latin typeface="+mj-lt"/>
                <a:ea typeface="Times New Roman" panose="02020603050405020304" pitchFamily="18" charset="0"/>
              </a:rPr>
              <a:t>     </a:t>
            </a:r>
            <a:r>
              <a:rPr lang="en-IN" sz="2800" b="1" kern="100" dirty="0">
                <a:solidFill>
                  <a:srgbClr val="FFFF00"/>
                </a:solidFill>
                <a:effectLst/>
                <a:latin typeface="+mj-lt"/>
                <a:ea typeface="Times New Roman" panose="02020603050405020304" pitchFamily="18" charset="0"/>
              </a:rPr>
              <a:t>Soft Skills </a:t>
            </a:r>
          </a:p>
          <a:p>
            <a:r>
              <a:rPr lang="en-IN" sz="2800" b="1" kern="100" dirty="0">
                <a:solidFill>
                  <a:schemeClr val="tx1"/>
                </a:solidFill>
                <a:effectLst/>
                <a:latin typeface="+mj-lt"/>
                <a:ea typeface="Times New Roman" panose="02020603050405020304" pitchFamily="18" charset="0"/>
              </a:rPr>
              <a:t>1. Team Work  </a:t>
            </a:r>
          </a:p>
          <a:p>
            <a:r>
              <a:rPr lang="en-IN" sz="2800" b="1" kern="100" dirty="0">
                <a:solidFill>
                  <a:schemeClr val="tx1"/>
                </a:solidFill>
                <a:effectLst/>
                <a:latin typeface="+mj-lt"/>
                <a:ea typeface="Times New Roman" panose="02020603050405020304" pitchFamily="18" charset="0"/>
              </a:rPr>
              <a:t>2. Ready to learn new things  </a:t>
            </a:r>
          </a:p>
          <a:p>
            <a:r>
              <a:rPr lang="en-IN" sz="2800" b="1" kern="100" dirty="0">
                <a:solidFill>
                  <a:schemeClr val="tx1"/>
                </a:solidFill>
                <a:effectLst/>
                <a:latin typeface="+mj-lt"/>
                <a:ea typeface="Times New Roman" panose="02020603050405020304" pitchFamily="18" charset="0"/>
              </a:rPr>
              <a:t>3. Communication Skills  </a:t>
            </a:r>
          </a:p>
        </p:txBody>
      </p:sp>
    </p:spTree>
    <p:extLst>
      <p:ext uri="{BB962C8B-B14F-4D97-AF65-F5344CB8AC3E}">
        <p14:creationId xmlns:p14="http://schemas.microsoft.com/office/powerpoint/2010/main" val="37990109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17BAEF-01E9-7AF7-22B4-9EDBBE6AAB7C}"/>
              </a:ext>
            </a:extLst>
          </p:cNvPr>
          <p:cNvSpPr>
            <a:spLocks noGrp="1"/>
          </p:cNvSpPr>
          <p:nvPr>
            <p:ph idx="1"/>
          </p:nvPr>
        </p:nvSpPr>
        <p:spPr>
          <a:xfrm>
            <a:off x="475861" y="167950"/>
            <a:ext cx="11541968" cy="6512767"/>
          </a:xfrm>
        </p:spPr>
        <p:txBody>
          <a:bodyPr>
            <a:normAutofit/>
          </a:bodyPr>
          <a:lstStyle/>
          <a:p>
            <a:pPr marL="277495" indent="-6350">
              <a:lnSpc>
                <a:spcPct val="150000"/>
              </a:lnSpc>
              <a:spcAft>
                <a:spcPts val="1150"/>
              </a:spcAft>
            </a:pPr>
            <a:r>
              <a:rPr lang="en-IN" sz="3200" b="1" kern="100" dirty="0">
                <a:solidFill>
                  <a:srgbClr val="FFFF00"/>
                </a:solidFill>
                <a:effectLst/>
                <a:latin typeface="+mj-lt"/>
                <a:ea typeface="Times New Roman" panose="02020603050405020304" pitchFamily="18" charset="0"/>
              </a:rPr>
              <a:t>1. Web Frameworks  </a:t>
            </a:r>
          </a:p>
          <a:p>
            <a:pPr marL="614045" marR="114935" indent="-342900" algn="just">
              <a:lnSpc>
                <a:spcPct val="150000"/>
              </a:lnSpc>
              <a:spcAft>
                <a:spcPts val="185"/>
              </a:spcAft>
              <a:buFont typeface="Wingdings" panose="05000000000000000000" pitchFamily="2" charset="2"/>
              <a:buChar char="Ø"/>
            </a:pPr>
            <a:r>
              <a:rPr lang="en-IN" sz="2600" b="1" kern="100" dirty="0">
                <a:solidFill>
                  <a:schemeClr val="tx1"/>
                </a:solidFill>
                <a:effectLst/>
                <a:latin typeface="+mj-lt"/>
                <a:ea typeface="Times New Roman" panose="02020603050405020304" pitchFamily="18" charset="0"/>
              </a:rPr>
              <a:t>Java web frameworks are the best in class solutions for building a Mobile application with the best features and the least amount of code. </a:t>
            </a:r>
          </a:p>
          <a:p>
            <a:pPr marL="614045" marR="114935" indent="-342900" algn="just">
              <a:lnSpc>
                <a:spcPct val="150000"/>
              </a:lnSpc>
              <a:spcAft>
                <a:spcPts val="185"/>
              </a:spcAft>
              <a:buFont typeface="Wingdings" panose="05000000000000000000" pitchFamily="2" charset="2"/>
              <a:buChar char="Ø"/>
            </a:pPr>
            <a:r>
              <a:rPr lang="en-IN" sz="2600" b="1" kern="100" dirty="0">
                <a:solidFill>
                  <a:schemeClr val="tx1"/>
                </a:solidFill>
                <a:effectLst/>
                <a:latin typeface="+mj-lt"/>
                <a:ea typeface="Times New Roman" panose="02020603050405020304" pitchFamily="18" charset="0"/>
              </a:rPr>
              <a:t>They enable the creation and deployment of web applications on the World Wide Web in a uniform manner, including web services, web resources, and web APIs. Spring MVC and Play are two of the greatest frameworks.  </a:t>
            </a:r>
          </a:p>
          <a:p>
            <a:pPr marL="614045" marR="114935" indent="-342900" algn="just">
              <a:lnSpc>
                <a:spcPct val="150000"/>
              </a:lnSpc>
              <a:spcAft>
                <a:spcPts val="185"/>
              </a:spcAft>
              <a:buFont typeface="Wingdings" panose="05000000000000000000" pitchFamily="2" charset="2"/>
              <a:buChar char="Ø"/>
            </a:pPr>
            <a:r>
              <a:rPr lang="en-IN" sz="2600" b="1" dirty="0">
                <a:solidFill>
                  <a:schemeClr val="tx1"/>
                </a:solidFill>
                <a:effectLst/>
                <a:latin typeface="+mj-lt"/>
                <a:ea typeface="Times New Roman" panose="02020603050405020304" pitchFamily="18" charset="0"/>
              </a:rPr>
              <a:t> Spring is currently built on the Model-View-Controller (MVC) framework, which divides the operations, business, and representation layers.</a:t>
            </a:r>
            <a:endParaRPr lang="en-IN" sz="2600" b="1" kern="100" dirty="0">
              <a:solidFill>
                <a:schemeClr val="tx1"/>
              </a:solidFill>
              <a:effectLst/>
              <a:latin typeface="+mj-lt"/>
              <a:ea typeface="Times New Roman" panose="02020603050405020304" pitchFamily="18" charset="0"/>
            </a:endParaRPr>
          </a:p>
          <a:p>
            <a:pPr>
              <a:lnSpc>
                <a:spcPct val="150000"/>
              </a:lnSpc>
            </a:pPr>
            <a:endParaRPr lang="en-IN" sz="2000" b="1" dirty="0">
              <a:solidFill>
                <a:schemeClr val="tx1"/>
              </a:solidFill>
            </a:endParaRPr>
          </a:p>
        </p:txBody>
      </p:sp>
    </p:spTree>
    <p:extLst>
      <p:ext uri="{BB962C8B-B14F-4D97-AF65-F5344CB8AC3E}">
        <p14:creationId xmlns:p14="http://schemas.microsoft.com/office/powerpoint/2010/main" val="12961148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194BBE-418E-3DDA-EAB1-07C768104479}"/>
              </a:ext>
            </a:extLst>
          </p:cNvPr>
          <p:cNvSpPr>
            <a:spLocks noGrp="1"/>
          </p:cNvSpPr>
          <p:nvPr>
            <p:ph idx="1"/>
          </p:nvPr>
        </p:nvSpPr>
        <p:spPr>
          <a:xfrm>
            <a:off x="326571" y="205273"/>
            <a:ext cx="11653935" cy="6382139"/>
          </a:xfrm>
        </p:spPr>
        <p:txBody>
          <a:bodyPr>
            <a:normAutofit fontScale="85000" lnSpcReduction="10000"/>
          </a:bodyPr>
          <a:lstStyle/>
          <a:p>
            <a:pPr marL="36900" indent="0">
              <a:buNone/>
            </a:pPr>
            <a:r>
              <a:rPr lang="en-IN" sz="3200" b="1" dirty="0">
                <a:solidFill>
                  <a:srgbClr val="FFFF00"/>
                </a:solidFill>
                <a:latin typeface="+mj-lt"/>
                <a:ea typeface="Microsoft JhengHei UI" panose="020B0604030504040204" pitchFamily="34" charset="-120"/>
              </a:rPr>
              <a:t>  2.</a:t>
            </a:r>
            <a:r>
              <a:rPr lang="en-IN" sz="3200" b="1" u="sng" dirty="0">
                <a:solidFill>
                  <a:srgbClr val="FFFF00"/>
                </a:solidFill>
                <a:latin typeface="+mj-lt"/>
                <a:ea typeface="Microsoft JhengHei UI" panose="020B0604030504040204" pitchFamily="34" charset="-120"/>
              </a:rPr>
              <a:t>Team work :</a:t>
            </a:r>
            <a:r>
              <a:rPr lang="en-IN" sz="3200" b="1" u="sng" dirty="0">
                <a:latin typeface="+mj-lt"/>
                <a:ea typeface="Microsoft JhengHei UI" panose="020B0604030504040204" pitchFamily="34" charset="-120"/>
              </a:rPr>
              <a:t> </a:t>
            </a:r>
          </a:p>
          <a:p>
            <a:pPr>
              <a:buClr>
                <a:schemeClr val="tx1"/>
              </a:buClr>
              <a:buFont typeface="Wingdings" panose="05000000000000000000" pitchFamily="2" charset="2"/>
              <a:buChar char="Ø"/>
            </a:pPr>
            <a:r>
              <a:rPr lang="en-IN" sz="2800" b="1" kern="0" dirty="0">
                <a:solidFill>
                  <a:schemeClr val="tx1"/>
                </a:solidFill>
                <a:effectLst/>
                <a:latin typeface="+mj-lt"/>
                <a:ea typeface="Microsoft JhengHei UI" panose="020B0604030504040204" pitchFamily="34" charset="-120"/>
              </a:rPr>
              <a:t>Teamwork establishes a method for meeting deadlines and producing high-quality work.</a:t>
            </a:r>
          </a:p>
          <a:p>
            <a:pPr>
              <a:buClr>
                <a:schemeClr val="tx1"/>
              </a:buClr>
              <a:buFont typeface="Wingdings" panose="05000000000000000000" pitchFamily="2" charset="2"/>
              <a:buChar char="Ø"/>
            </a:pPr>
            <a:r>
              <a:rPr lang="en-IN" sz="2800" b="1" kern="0" dirty="0">
                <a:solidFill>
                  <a:schemeClr val="tx1"/>
                </a:solidFill>
                <a:effectLst/>
                <a:latin typeface="+mj-lt"/>
                <a:ea typeface="Microsoft JhengHei UI" panose="020B0604030504040204" pitchFamily="34" charset="-120"/>
                <a:cs typeface="Times New Roman" panose="02020603050405020304" pitchFamily="18" charset="0"/>
              </a:rPr>
              <a:t>When work is distributed among team members, it is completed faster, allowing the business to operate more efficiently.</a:t>
            </a:r>
          </a:p>
          <a:p>
            <a:pPr>
              <a:buClr>
                <a:schemeClr val="tx1"/>
              </a:buClr>
              <a:buFont typeface="Wingdings" panose="05000000000000000000" pitchFamily="2" charset="2"/>
              <a:buChar char="Ø"/>
            </a:pPr>
            <a:r>
              <a:rPr lang="en-IN" sz="2800" b="1" kern="0" dirty="0">
                <a:solidFill>
                  <a:schemeClr val="tx1"/>
                </a:solidFill>
                <a:effectLst/>
                <a:latin typeface="+mj-lt"/>
                <a:ea typeface="Microsoft JhengHei UI" panose="020B0604030504040204" pitchFamily="34" charset="-120"/>
                <a:cs typeface="Times New Roman" panose="02020603050405020304" pitchFamily="18" charset="0"/>
              </a:rPr>
              <a:t>As you work toward a common objective, your team will build a sense of togetherness.</a:t>
            </a:r>
          </a:p>
          <a:p>
            <a:pPr marL="36900" indent="0">
              <a:buClr>
                <a:srgbClr val="262626"/>
              </a:buClr>
              <a:buNone/>
            </a:pPr>
            <a:endParaRPr lang="en-IN" sz="2800" b="1" kern="0" dirty="0">
              <a:solidFill>
                <a:schemeClr val="tx1"/>
              </a:solidFill>
              <a:effectLst/>
              <a:latin typeface="+mj-lt"/>
              <a:ea typeface="Microsoft JhengHei UI" panose="020B0604030504040204" pitchFamily="34" charset="-120"/>
              <a:cs typeface="Times New Roman" panose="02020603050405020304" pitchFamily="18" charset="0"/>
            </a:endParaRPr>
          </a:p>
          <a:p>
            <a:pPr marL="0" indent="0">
              <a:buClr>
                <a:srgbClr val="262626"/>
              </a:buClr>
              <a:buNone/>
            </a:pPr>
            <a:r>
              <a:rPr lang="en-IN" sz="2800" b="1" kern="0" dirty="0">
                <a:solidFill>
                  <a:schemeClr val="tx1"/>
                </a:solidFill>
                <a:latin typeface="+mj-lt"/>
                <a:ea typeface="Microsoft JhengHei UI" panose="020B0604030504040204" pitchFamily="34" charset="-120"/>
                <a:cs typeface="Times New Roman" panose="02020603050405020304" pitchFamily="18" charset="0"/>
              </a:rPr>
              <a:t>  </a:t>
            </a:r>
            <a:r>
              <a:rPr lang="en-IN" sz="3200" b="1" kern="0" dirty="0">
                <a:solidFill>
                  <a:srgbClr val="FFFF00"/>
                </a:solidFill>
                <a:latin typeface="+mj-lt"/>
                <a:ea typeface="Microsoft JhengHei UI" panose="020B0604030504040204" pitchFamily="34" charset="-120"/>
                <a:cs typeface="Times New Roman" panose="02020603050405020304" pitchFamily="18" charset="0"/>
              </a:rPr>
              <a:t>3.</a:t>
            </a:r>
            <a:r>
              <a:rPr lang="en-IN" sz="3200" b="1" u="sng" kern="0" dirty="0">
                <a:solidFill>
                  <a:srgbClr val="FFFF00"/>
                </a:solidFill>
                <a:effectLst/>
                <a:latin typeface="+mj-lt"/>
                <a:ea typeface="Microsoft JhengHei UI" panose="020B0604030504040204" pitchFamily="34" charset="-120"/>
              </a:rPr>
              <a:t>Ready to learn new things :</a:t>
            </a:r>
          </a:p>
          <a:p>
            <a:pPr marL="0" indent="0">
              <a:lnSpc>
                <a:spcPct val="170000"/>
              </a:lnSpc>
              <a:buClr>
                <a:srgbClr val="262626"/>
              </a:buClr>
              <a:buNone/>
            </a:pPr>
            <a:r>
              <a:rPr lang="en-IN" sz="2800" b="1" kern="0" dirty="0">
                <a:solidFill>
                  <a:schemeClr val="tx1"/>
                </a:solidFill>
                <a:effectLst/>
                <a:latin typeface="+mj-lt"/>
                <a:ea typeface="Microsoft JhengHei UI" panose="020B0604030504040204" pitchFamily="34" charset="-120"/>
                <a:cs typeface="Times New Roman" panose="02020603050405020304" pitchFamily="18" charset="0"/>
              </a:rPr>
              <a:t>               Knowledge is limitless. Successful Java developers are always on the lookout for new technological advancements and keep themselves up to date.</a:t>
            </a:r>
            <a:endParaRPr lang="en-IN" sz="2800" b="1" kern="100" dirty="0">
              <a:solidFill>
                <a:schemeClr val="tx1"/>
              </a:solidFill>
              <a:effectLst/>
              <a:latin typeface="+mj-lt"/>
              <a:ea typeface="Microsoft JhengHei UI" panose="020B0604030504040204" pitchFamily="34" charset="-120"/>
              <a:cs typeface="Times New Roman" panose="02020603050405020304" pitchFamily="18" charset="0"/>
            </a:endParaRPr>
          </a:p>
          <a:p>
            <a:pPr marL="0" indent="0">
              <a:buClr>
                <a:srgbClr val="262626"/>
              </a:buClr>
              <a:buNone/>
            </a:pPr>
            <a:endParaRPr lang="en-IN" sz="3200" b="1" u="sng" kern="0" dirty="0">
              <a:solidFill>
                <a:schemeClr val="tx1"/>
              </a:solidFill>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p>
            <a:pPr marL="0" indent="0">
              <a:buClr>
                <a:srgbClr val="262626"/>
              </a:buClr>
              <a:buNone/>
            </a:pPr>
            <a:r>
              <a:rPr lang="en-IN" sz="2800" kern="0" dirty="0">
                <a:solidFill>
                  <a:srgbClr val="000000"/>
                </a:solidFill>
                <a:latin typeface="Microsoft JhengHei UI" panose="020B0604030504040204" pitchFamily="34" charset="-120"/>
                <a:ea typeface="Microsoft JhengHei UI" panose="020B0604030504040204" pitchFamily="34" charset="-120"/>
                <a:cs typeface="Times New Roman" panose="02020603050405020304" pitchFamily="18" charset="0"/>
              </a:rPr>
              <a:t>  </a:t>
            </a:r>
            <a:endParaRPr lang="en-IN" sz="2800" kern="100" dirty="0">
              <a:effectLst/>
              <a:latin typeface="Microsoft JhengHei UI" panose="020B0604030504040204" pitchFamily="34" charset="-120"/>
              <a:ea typeface="Microsoft JhengHei UI" panose="020B0604030504040204" pitchFamily="34" charset="-120"/>
              <a:cs typeface="Times New Roman" panose="02020603050405020304" pitchFamily="18" charset="0"/>
            </a:endParaRPr>
          </a:p>
          <a:p>
            <a:pPr marL="36900" indent="0">
              <a:buNone/>
            </a:pPr>
            <a:endParaRPr lang="en-IN" sz="2400" dirty="0"/>
          </a:p>
        </p:txBody>
      </p:sp>
    </p:spTree>
    <p:extLst>
      <p:ext uri="{BB962C8B-B14F-4D97-AF65-F5344CB8AC3E}">
        <p14:creationId xmlns:p14="http://schemas.microsoft.com/office/powerpoint/2010/main" val="14626342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{396761CE-0626-47AE-8888-6A2C4E6A49F8}tf12214701_win32</Template>
  <TotalTime>130</TotalTime>
  <Words>931</Words>
  <Application>Microsoft Office PowerPoint</Application>
  <PresentationFormat>Widescreen</PresentationFormat>
  <Paragraphs>74</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Microsoft JhengHei UI</vt:lpstr>
      <vt:lpstr>Algerian</vt:lpstr>
      <vt:lpstr>Calibri</vt:lpstr>
      <vt:lpstr>Californian FB</vt:lpstr>
      <vt:lpstr>Copperplate Gothic Bold</vt:lpstr>
      <vt:lpstr>Goudy Old Style</vt:lpstr>
      <vt:lpstr>Wingdings</vt:lpstr>
      <vt:lpstr>Wingdings 2</vt:lpstr>
      <vt:lpstr>SlateVTI</vt:lpstr>
      <vt:lpstr>Interns Skills and Description about project</vt:lpstr>
      <vt:lpstr>AGENDA </vt:lpstr>
      <vt:lpstr>Basic Skill and Technical Knowledge</vt:lpstr>
      <vt:lpstr>PowerPoint Presentation</vt:lpstr>
      <vt:lpstr>Web Technologies</vt:lpstr>
      <vt:lpstr> Java Testing Tools</vt:lpstr>
      <vt:lpstr>Core Java Skills</vt:lpstr>
      <vt:lpstr>PowerPoint Presentation</vt:lpstr>
      <vt:lpstr>PowerPoint Presentation</vt:lpstr>
      <vt:lpstr>PowerPoint Presentation</vt:lpstr>
      <vt:lpstr>Tasks Assigned for the Interns </vt:lpstr>
      <vt:lpstr>PowerPoint Presentation</vt:lpstr>
      <vt:lpstr>Interns Job Role and  Responsibilities </vt:lpstr>
      <vt:lpstr>Challenges Faced in Internship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Divyaprada G</dc:creator>
  <cp:lastModifiedBy>Divyaprada G</cp:lastModifiedBy>
  <cp:revision>41</cp:revision>
  <dcterms:created xsi:type="dcterms:W3CDTF">2024-04-19T07:31:50Z</dcterms:created>
  <dcterms:modified xsi:type="dcterms:W3CDTF">2024-05-13T16:59:33Z</dcterms:modified>
</cp:coreProperties>
</file>